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2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upload.wikimedia.org/wikipedia/commons/c/cc/Cooperation_Council_for_the_Arab_States_of_the_Gulf.sv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slam.gov.kw/site/ads/Gulf1_Halal/First_day/day/1_%20Darhim%20Dali%20Hashim.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sidcom.org/IMG/pdf/ASIDCOM_Report-french_muslim_consumers.pdf" TargetMode="External"/><Relationship Id="rId2" Type="http://schemas.openxmlformats.org/officeDocument/2006/relationships/hyperlink" Target="http://www.asidcom.org/Report-The-Muslim-Consumer-as-the.html" TargetMode="External"/><Relationship Id="rId1" Type="http://schemas.openxmlformats.org/officeDocument/2006/relationships/slideLayout" Target="../slideLayouts/slideLayout2.xml"/><Relationship Id="rId4" Type="http://schemas.openxmlformats.org/officeDocument/2006/relationships/hyperlink" Target="http://www.akhbar.dk/ar/article2/2374-2011-09-20-09-55-08.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hyperlink" Target="http://www.islam.gov.kw/site/ads/Gulf1_Halal/First_day/day/1_%20Darhim%20Dali%20Hashim.pdf" TargetMode="Externa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slam.gov.kw/site/ads/Gulf1_Halal/First_day/day/1_%20Darhim%20Dali%20Hashim.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0" y="1770966"/>
            <a:ext cx="8763000" cy="4616648"/>
          </a:xfrm>
          <a:prstGeom prst="rect">
            <a:avLst/>
          </a:prstGeom>
          <a:noFill/>
          <a:ln>
            <a:headEnd/>
            <a:tailEn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spAutoFit/>
          </a:bodyPr>
          <a:lstStyle/>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a:t>
            </a:r>
            <a:r>
              <a:rPr lang="en-US" sz="2800" u="sng" dirty="0">
                <a:solidFill>
                  <a:schemeClr val="tx1"/>
                </a:solidFill>
                <a:latin typeface="Calibri" pitchFamily="34" charset="0"/>
                <a:ea typeface="Calibri" pitchFamily="34" charset="0"/>
                <a:cs typeface="Calibri" pitchFamily="34" charset="0"/>
              </a:rPr>
              <a:t>competent</a:t>
            </a:r>
            <a:r>
              <a:rPr lang="en-US" sz="2800" b="0" dirty="0">
                <a:solidFill>
                  <a:schemeClr val="tx1"/>
                </a:solidFill>
                <a:latin typeface="Calibri" pitchFamily="34" charset="0"/>
                <a:ea typeface="Calibri" pitchFamily="34" charset="0"/>
                <a:cs typeface="Calibri" pitchFamily="34" charset="0"/>
              </a:rPr>
              <a:t> Halal certification system. </a:t>
            </a: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Not following Halal </a:t>
            </a:r>
            <a:r>
              <a:rPr lang="en-US" sz="2800" u="sng" dirty="0">
                <a:solidFill>
                  <a:schemeClr val="tx1"/>
                </a:solidFill>
                <a:latin typeface="Calibri" pitchFamily="34" charset="0"/>
                <a:ea typeface="Calibri" pitchFamily="34" charset="0"/>
                <a:cs typeface="Calibri" pitchFamily="34" charset="0"/>
              </a:rPr>
              <a:t>procedures</a:t>
            </a:r>
            <a:r>
              <a:rPr lang="en-US" sz="2800" b="0" dirty="0">
                <a:solidFill>
                  <a:schemeClr val="tx1"/>
                </a:solidFill>
                <a:latin typeface="Calibri" pitchFamily="34" charset="0"/>
                <a:ea typeface="Calibri" pitchFamily="34" charset="0"/>
                <a:cs typeface="Calibri" pitchFamily="34" charset="0"/>
              </a:rPr>
              <a:t>. </a:t>
            </a: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a:t>
            </a:r>
            <a:r>
              <a:rPr lang="en-US" sz="2800" u="sng" dirty="0">
                <a:solidFill>
                  <a:schemeClr val="tx1"/>
                </a:solidFill>
                <a:latin typeface="Calibri" pitchFamily="34" charset="0"/>
                <a:ea typeface="Calibri" pitchFamily="34" charset="0"/>
                <a:cs typeface="Calibri" pitchFamily="34" charset="0"/>
              </a:rPr>
              <a:t>transparency</a:t>
            </a:r>
            <a:r>
              <a:rPr lang="en-US" sz="2800" b="0" dirty="0">
                <a:solidFill>
                  <a:schemeClr val="tx1"/>
                </a:solidFill>
                <a:latin typeface="Calibri" pitchFamily="34" charset="0"/>
                <a:ea typeface="Calibri" pitchFamily="34" charset="0"/>
                <a:cs typeface="Calibri" pitchFamily="34" charset="0"/>
              </a:rPr>
              <a:t>. </a:t>
            </a: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Islamic </a:t>
            </a:r>
            <a:r>
              <a:rPr lang="en-US" sz="2800" u="sng" dirty="0">
                <a:solidFill>
                  <a:schemeClr val="tx1"/>
                </a:solidFill>
                <a:latin typeface="Calibri" pitchFamily="34" charset="0"/>
                <a:ea typeface="Calibri" pitchFamily="34" charset="0"/>
                <a:cs typeface="Calibri" pitchFamily="34" charset="0"/>
              </a:rPr>
              <a:t>behaviors</a:t>
            </a:r>
            <a:r>
              <a:rPr lang="en-US" sz="2800" b="0" dirty="0">
                <a:solidFill>
                  <a:schemeClr val="tx1"/>
                </a:solidFill>
                <a:latin typeface="Calibri" pitchFamily="34" charset="0"/>
                <a:ea typeface="Calibri" pitchFamily="34" charset="0"/>
                <a:cs typeface="Calibri" pitchFamily="34" charset="0"/>
              </a:rPr>
              <a:t>.</a:t>
            </a: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a:t>
            </a:r>
            <a:r>
              <a:rPr lang="en-US" sz="2800" u="sng" dirty="0">
                <a:solidFill>
                  <a:schemeClr val="tx1"/>
                </a:solidFill>
                <a:latin typeface="Calibri" pitchFamily="34" charset="0"/>
                <a:ea typeface="Calibri" pitchFamily="34" charset="0"/>
                <a:cs typeface="Calibri" pitchFamily="34" charset="0"/>
              </a:rPr>
              <a:t>commitment</a:t>
            </a:r>
            <a:r>
              <a:rPr lang="en-US" sz="2800" b="0" dirty="0">
                <a:solidFill>
                  <a:schemeClr val="tx1"/>
                </a:solidFill>
                <a:latin typeface="Calibri" pitchFamily="34" charset="0"/>
                <a:ea typeface="Calibri" pitchFamily="34" charset="0"/>
                <a:cs typeface="Calibri" pitchFamily="34" charset="0"/>
              </a:rPr>
              <a:t> from the management.</a:t>
            </a: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Halal </a:t>
            </a:r>
            <a:r>
              <a:rPr lang="en-US" sz="2800" u="sng" dirty="0">
                <a:solidFill>
                  <a:schemeClr val="tx1"/>
                </a:solidFill>
                <a:latin typeface="Calibri" pitchFamily="34" charset="0"/>
                <a:ea typeface="Calibri" pitchFamily="34" charset="0"/>
                <a:cs typeface="Calibri" pitchFamily="34" charset="0"/>
              </a:rPr>
              <a:t>raw materials</a:t>
            </a:r>
            <a:r>
              <a:rPr lang="en-US" sz="2800" b="0" dirty="0">
                <a:solidFill>
                  <a:schemeClr val="tx1"/>
                </a:solidFill>
                <a:latin typeface="Calibri" pitchFamily="34" charset="0"/>
                <a:ea typeface="Calibri" pitchFamily="34" charset="0"/>
                <a:cs typeface="Calibri" pitchFamily="34" charset="0"/>
              </a:rPr>
              <a:t> supply.</a:t>
            </a:r>
            <a:r>
              <a:rPr lang="ar-KW" sz="2800" b="0" dirty="0">
                <a:solidFill>
                  <a:srgbClr val="FF0000"/>
                </a:solidFill>
                <a:latin typeface="Calibri" pitchFamily="34" charset="0"/>
                <a:ea typeface="Calibri" pitchFamily="34" charset="0"/>
                <a:cs typeface="Times New Roman" pitchFamily="18" charset="0"/>
              </a:rPr>
              <a:t>&lt;</a:t>
            </a:r>
            <a:endParaRPr lang="en-US" sz="2800" b="0" dirty="0">
              <a:solidFill>
                <a:srgbClr val="FF0000"/>
              </a:solidFill>
              <a:latin typeface="Calibri" pitchFamily="34" charset="0"/>
              <a:ea typeface="Calibri" pitchFamily="34" charset="0"/>
              <a:cs typeface="Calibri" pitchFamily="34" charset="0"/>
            </a:endParaRPr>
          </a:p>
          <a:p>
            <a:pPr marL="514350" indent="-514350" algn="justLow" eaLnBrk="0" hangingPunct="0">
              <a:lnSpc>
                <a:spcPct val="150000"/>
              </a:lnSpc>
              <a:buFont typeface="Arial" pitchFamily="34" charset="0"/>
              <a:buAutoNum type="arabicPeriod"/>
              <a:defRPr/>
            </a:pPr>
            <a:r>
              <a:rPr lang="en-US" sz="2800" b="0" dirty="0">
                <a:solidFill>
                  <a:schemeClr val="tx1"/>
                </a:solidFill>
                <a:latin typeface="Calibri" pitchFamily="34" charset="0"/>
                <a:ea typeface="Calibri" pitchFamily="34" charset="0"/>
                <a:cs typeface="Calibri" pitchFamily="34" charset="0"/>
              </a:rPr>
              <a:t>Lack of Halal technical </a:t>
            </a:r>
            <a:r>
              <a:rPr lang="en-US" sz="2800" u="sng" dirty="0">
                <a:solidFill>
                  <a:schemeClr val="tx1"/>
                </a:solidFill>
                <a:latin typeface="Calibri" pitchFamily="34" charset="0"/>
                <a:ea typeface="Calibri" pitchFamily="34" charset="0"/>
                <a:cs typeface="Calibri" pitchFamily="34" charset="0"/>
              </a:rPr>
              <a:t>training</a:t>
            </a:r>
            <a:r>
              <a:rPr lang="en-US" sz="2800" b="0" dirty="0">
                <a:solidFill>
                  <a:schemeClr val="tx1"/>
                </a:solidFill>
                <a:latin typeface="Calibri" pitchFamily="34" charset="0"/>
                <a:ea typeface="Calibri" pitchFamily="34" charset="0"/>
                <a:cs typeface="Calibri" pitchFamily="34" charset="0"/>
              </a:rPr>
              <a:t>.</a:t>
            </a:r>
          </a:p>
        </p:txBody>
      </p:sp>
      <p:sp>
        <p:nvSpPr>
          <p:cNvPr id="12293" name="Rectangle 3"/>
          <p:cNvSpPr>
            <a:spLocks noChangeArrowheads="1"/>
          </p:cNvSpPr>
          <p:nvPr/>
        </p:nvSpPr>
        <p:spPr bwMode="auto">
          <a:xfrm>
            <a:off x="228600" y="161925"/>
            <a:ext cx="8610600" cy="1317625"/>
          </a:xfrm>
          <a:prstGeom prst="rect">
            <a:avLst/>
          </a:prstGeom>
          <a:solidFill>
            <a:schemeClr val="accent2"/>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These are some of the common mistakes practiced by Halal certification bodies: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anim calcmode="lin" valueType="num">
                                      <p:cBhvr additive="base">
                                        <p:cTn id="7" dur="500" fill="hold"/>
                                        <p:tgtEl>
                                          <p:spTgt spid="348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7">
                                            <p:txEl>
                                              <p:pRg st="1" end="1"/>
                                            </p:txEl>
                                          </p:spTgt>
                                        </p:tgtEl>
                                        <p:attrNameLst>
                                          <p:attrName>style.visibility</p:attrName>
                                        </p:attrNameLst>
                                      </p:cBhvr>
                                      <p:to>
                                        <p:strVal val="visible"/>
                                      </p:to>
                                    </p:set>
                                    <p:anim calcmode="lin" valueType="num">
                                      <p:cBhvr additive="base">
                                        <p:cTn id="13" dur="500" fill="hold"/>
                                        <p:tgtEl>
                                          <p:spTgt spid="348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7">
                                            <p:txEl>
                                              <p:pRg st="2" end="2"/>
                                            </p:txEl>
                                          </p:spTgt>
                                        </p:tgtEl>
                                        <p:attrNameLst>
                                          <p:attrName>style.visibility</p:attrName>
                                        </p:attrNameLst>
                                      </p:cBhvr>
                                      <p:to>
                                        <p:strVal val="visible"/>
                                      </p:to>
                                    </p:set>
                                    <p:anim calcmode="lin" valueType="num">
                                      <p:cBhvr additive="base">
                                        <p:cTn id="19" dur="500" fill="hold"/>
                                        <p:tgtEl>
                                          <p:spTgt spid="348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7">
                                            <p:txEl>
                                              <p:pRg st="3" end="3"/>
                                            </p:txEl>
                                          </p:spTgt>
                                        </p:tgtEl>
                                        <p:attrNameLst>
                                          <p:attrName>style.visibility</p:attrName>
                                        </p:attrNameLst>
                                      </p:cBhvr>
                                      <p:to>
                                        <p:strVal val="visible"/>
                                      </p:to>
                                    </p:set>
                                    <p:anim calcmode="lin" valueType="num">
                                      <p:cBhvr additive="base">
                                        <p:cTn id="25" dur="500" fill="hold"/>
                                        <p:tgtEl>
                                          <p:spTgt spid="348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7">
                                            <p:txEl>
                                              <p:pRg st="4" end="4"/>
                                            </p:txEl>
                                          </p:spTgt>
                                        </p:tgtEl>
                                        <p:attrNameLst>
                                          <p:attrName>style.visibility</p:attrName>
                                        </p:attrNameLst>
                                      </p:cBhvr>
                                      <p:to>
                                        <p:strVal val="visible"/>
                                      </p:to>
                                    </p:set>
                                    <p:anim calcmode="lin" valueType="num">
                                      <p:cBhvr additive="base">
                                        <p:cTn id="31" dur="500" fill="hold"/>
                                        <p:tgtEl>
                                          <p:spTgt spid="348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7">
                                            <p:txEl>
                                              <p:pRg st="5" end="5"/>
                                            </p:txEl>
                                          </p:spTgt>
                                        </p:tgtEl>
                                        <p:attrNameLst>
                                          <p:attrName>style.visibility</p:attrName>
                                        </p:attrNameLst>
                                      </p:cBhvr>
                                      <p:to>
                                        <p:strVal val="visible"/>
                                      </p:to>
                                    </p:set>
                                    <p:anim calcmode="lin" valueType="num">
                                      <p:cBhvr additive="base">
                                        <p:cTn id="37" dur="500" fill="hold"/>
                                        <p:tgtEl>
                                          <p:spTgt spid="348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17">
                                            <p:txEl>
                                              <p:pRg st="6" end="6"/>
                                            </p:txEl>
                                          </p:spTgt>
                                        </p:tgtEl>
                                        <p:attrNameLst>
                                          <p:attrName>style.visibility</p:attrName>
                                        </p:attrNameLst>
                                      </p:cBhvr>
                                      <p:to>
                                        <p:strVal val="visible"/>
                                      </p:to>
                                    </p:set>
                                    <p:anim calcmode="lin" valueType="num">
                                      <p:cBhvr additive="base">
                                        <p:cTn id="43" dur="500" fill="hold"/>
                                        <p:tgtEl>
                                          <p:spTgt spid="348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ChangeArrowheads="1"/>
          </p:cNvSpPr>
          <p:nvPr/>
        </p:nvSpPr>
        <p:spPr bwMode="auto">
          <a:xfrm>
            <a:off x="228600" y="838200"/>
            <a:ext cx="8534400" cy="14773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tr-TR" sz="3000" b="0" dirty="0">
                <a:solidFill>
                  <a:schemeClr val="bg1"/>
                </a:solidFill>
                <a:latin typeface="Calibri" pitchFamily="34" charset="0"/>
                <a:cs typeface="Calibri" pitchFamily="34" charset="0"/>
              </a:rPr>
              <a:t>1-1 </a:t>
            </a:r>
            <a:r>
              <a:rPr lang="en-US" sz="3000" b="0" dirty="0">
                <a:solidFill>
                  <a:schemeClr val="bg1"/>
                </a:solidFill>
                <a:latin typeface="Calibri" pitchFamily="34" charset="0"/>
                <a:cs typeface="Calibri" pitchFamily="34" charset="0"/>
              </a:rPr>
              <a:t>Many Halal certification bodies (HCB) do not comply with governmental approved Halal standards or the food safety standard ISO 22000.             </a:t>
            </a:r>
          </a:p>
        </p:txBody>
      </p:sp>
      <p:sp>
        <p:nvSpPr>
          <p:cNvPr id="13317" name="Rectangle 11"/>
          <p:cNvSpPr>
            <a:spLocks noChangeArrowheads="1"/>
          </p:cNvSpPr>
          <p:nvPr/>
        </p:nvSpPr>
        <p:spPr bwMode="auto">
          <a:xfrm>
            <a:off x="0" y="0"/>
            <a:ext cx="1600200" cy="584200"/>
          </a:xfrm>
          <a:prstGeom prst="rect">
            <a:avLst/>
          </a:prstGeom>
          <a:solidFill>
            <a:srgbClr val="002060"/>
          </a:solidFill>
          <a:ln w="28575">
            <a:solidFill>
              <a:srgbClr val="00B0F0"/>
            </a:solidFill>
            <a:miter lim="800000"/>
            <a:headEnd/>
            <a:tailEnd/>
          </a:ln>
        </p:spPr>
        <p:txBody>
          <a:bodyPr>
            <a:spAutoFit/>
          </a:bodyPr>
          <a:lstStyle/>
          <a:p>
            <a:pPr algn="ctr"/>
            <a:r>
              <a:rPr lang="tr-TR" sz="3200">
                <a:solidFill>
                  <a:schemeClr val="bg1"/>
                </a:solidFill>
                <a:latin typeface="Calibri" pitchFamily="34" charset="0"/>
              </a:rPr>
              <a:t>1</a:t>
            </a:r>
            <a:endParaRPr lang="en-US" sz="3200">
              <a:solidFill>
                <a:schemeClr val="bg1"/>
              </a:solidFill>
              <a:latin typeface="Calibri" pitchFamily="34" charset="0"/>
            </a:endParaRPr>
          </a:p>
        </p:txBody>
      </p:sp>
      <p:sp>
        <p:nvSpPr>
          <p:cNvPr id="22" name="Rectangle 11"/>
          <p:cNvSpPr>
            <a:spLocks noChangeArrowheads="1"/>
          </p:cNvSpPr>
          <p:nvPr/>
        </p:nvSpPr>
        <p:spPr bwMode="auto">
          <a:xfrm>
            <a:off x="76200" y="2590800"/>
            <a:ext cx="4114800" cy="671851"/>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eaLnBrk="1" hangingPunct="1">
              <a:lnSpc>
                <a:spcPct val="150000"/>
              </a:lnSpc>
              <a:defRPr/>
            </a:pPr>
            <a:r>
              <a:rPr lang="en-US" sz="2800" dirty="0" smtClean="0">
                <a:latin typeface="Calibri" pitchFamily="34" charset="0"/>
                <a:ea typeface="Calibri" pitchFamily="34" charset="0"/>
                <a:cs typeface="Calibri" pitchFamily="34" charset="0"/>
              </a:rPr>
              <a:t>Examples:</a:t>
            </a:r>
          </a:p>
        </p:txBody>
      </p:sp>
      <p:sp>
        <p:nvSpPr>
          <p:cNvPr id="12"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800" dirty="0">
                <a:solidFill>
                  <a:schemeClr val="bg1"/>
                </a:solidFill>
                <a:latin typeface="Calibri" pitchFamily="34" charset="0"/>
                <a:ea typeface="Calibri" pitchFamily="34" charset="0"/>
                <a:cs typeface="Calibri" pitchFamily="34" charset="0"/>
              </a:rPr>
              <a:t>Lack of competent Halal certification system</a:t>
            </a:r>
            <a:endParaRPr lang="en-US" sz="2800" b="0" dirty="0">
              <a:solidFill>
                <a:schemeClr val="bg1"/>
              </a:solidFill>
              <a:latin typeface="Calibri" pitchFamily="34" charset="0"/>
              <a:cs typeface="Calibri" pitchFamily="34" charset="0"/>
            </a:endParaRPr>
          </a:p>
        </p:txBody>
      </p:sp>
      <p:grpSp>
        <p:nvGrpSpPr>
          <p:cNvPr id="2" name="Group 18"/>
          <p:cNvGrpSpPr>
            <a:grpSpLocks/>
          </p:cNvGrpSpPr>
          <p:nvPr/>
        </p:nvGrpSpPr>
        <p:grpSpPr bwMode="auto">
          <a:xfrm>
            <a:off x="76200" y="2482850"/>
            <a:ext cx="8915400" cy="3232150"/>
            <a:chOff x="76200" y="2711451"/>
            <a:chExt cx="8915400" cy="3231654"/>
          </a:xfrm>
        </p:grpSpPr>
        <p:grpSp>
          <p:nvGrpSpPr>
            <p:cNvPr id="3" name="Group 4"/>
            <p:cNvGrpSpPr>
              <a:grpSpLocks/>
            </p:cNvGrpSpPr>
            <p:nvPr/>
          </p:nvGrpSpPr>
          <p:grpSpPr bwMode="auto">
            <a:xfrm>
              <a:off x="5773738" y="2711451"/>
              <a:ext cx="3217862" cy="3231654"/>
              <a:chOff x="2157496" y="3258894"/>
              <a:chExt cx="6096000" cy="2656214"/>
            </a:xfrm>
          </p:grpSpPr>
          <p:sp>
            <p:nvSpPr>
              <p:cNvPr id="13334" name="Rectangle 2"/>
              <p:cNvSpPr>
                <a:spLocks noChangeArrowheads="1"/>
              </p:cNvSpPr>
              <p:nvPr/>
            </p:nvSpPr>
            <p:spPr bwMode="auto">
              <a:xfrm>
                <a:off x="2157496" y="3258894"/>
                <a:ext cx="6096000" cy="2656214"/>
              </a:xfrm>
              <a:prstGeom prst="rect">
                <a:avLst/>
              </a:prstGeom>
              <a:noFill/>
              <a:ln w="9525">
                <a:solidFill>
                  <a:srgbClr val="000000"/>
                </a:solidFill>
                <a:miter lim="800000"/>
                <a:headEnd/>
                <a:tailEnd/>
              </a:ln>
            </p:spPr>
            <p:txBody>
              <a:bodyPr>
                <a:spAutoFit/>
              </a:bodyPr>
              <a:lstStyle/>
              <a:p>
                <a:pPr algn="ctr"/>
                <a:r>
                  <a:rPr lang="en-US">
                    <a:latin typeface="Calibri" pitchFamily="34" charset="0"/>
                  </a:rPr>
                  <a:t>STANDARDIZATION ORGANIZATION FOR G.C.C (GSO)</a:t>
                </a:r>
              </a:p>
              <a:p>
                <a:pPr algn="ctr"/>
                <a:endParaRPr lang="ar-KW">
                  <a:latin typeface="Calibri" pitchFamily="34" charset="0"/>
                </a:endParaRPr>
              </a:p>
              <a:p>
                <a:pPr algn="ctr"/>
                <a:endParaRPr lang="ar-KW">
                  <a:latin typeface="Calibri" pitchFamily="34" charset="0"/>
                </a:endParaRPr>
              </a:p>
              <a:p>
                <a:pPr algn="ctr"/>
                <a:endParaRPr lang="ar-KW">
                  <a:latin typeface="Calibri" pitchFamily="34" charset="0"/>
                </a:endParaRPr>
              </a:p>
              <a:p>
                <a:pPr algn="ctr"/>
                <a:r>
                  <a:rPr lang="en-US">
                    <a:latin typeface="Calibri" pitchFamily="34" charset="0"/>
                  </a:rPr>
                  <a:t>GSO 993 / 1998</a:t>
                </a:r>
              </a:p>
              <a:p>
                <a:pPr algn="ctr"/>
                <a:r>
                  <a:rPr lang="ar-KW">
                    <a:latin typeface="Calibri" pitchFamily="34" charset="0"/>
                  </a:rPr>
                  <a:t>اشتراطات ذبح الحيوان</a:t>
                </a:r>
              </a:p>
              <a:p>
                <a:pPr algn="ctr"/>
                <a:r>
                  <a:rPr lang="ar-KW">
                    <a:latin typeface="Calibri" pitchFamily="34" charset="0"/>
                  </a:rPr>
                  <a:t>طبقا لأحكام الشريعة الإسلامية</a:t>
                </a:r>
              </a:p>
              <a:p>
                <a:pPr algn="ctr"/>
                <a:r>
                  <a:rPr lang="en-US" sz="1400">
                    <a:latin typeface="Calibri" pitchFamily="34" charset="0"/>
                  </a:rPr>
                  <a:t>ANIMAL SLAUGHTERING REQUIREMENTS</a:t>
                </a:r>
              </a:p>
              <a:p>
                <a:pPr algn="ctr"/>
                <a:r>
                  <a:rPr lang="en-US" sz="1400">
                    <a:latin typeface="Calibri" pitchFamily="34" charset="0"/>
                  </a:rPr>
                  <a:t>ACCORDING TO ISLAMIC LAW</a:t>
                </a:r>
                <a:r>
                  <a:rPr lang="ar-KW" sz="1400">
                    <a:latin typeface="Calibri" pitchFamily="34" charset="0"/>
                  </a:rPr>
                  <a:t>ئ</a:t>
                </a:r>
                <a:endParaRPr lang="en-US" sz="1400">
                  <a:latin typeface="Calibri" pitchFamily="34" charset="0"/>
                </a:endParaRPr>
              </a:p>
            </p:txBody>
          </p:sp>
          <p:pic>
            <p:nvPicPr>
              <p:cNvPr id="13335" name="Picture 2"/>
              <p:cNvPicPr>
                <a:picLocks noChangeAspect="1" noChangeArrowheads="1"/>
              </p:cNvPicPr>
              <p:nvPr/>
            </p:nvPicPr>
            <p:blipFill>
              <a:blip r:embed="rId2"/>
              <a:srcRect/>
              <a:stretch>
                <a:fillRect/>
              </a:stretch>
            </p:blipFill>
            <p:spPr bwMode="auto">
              <a:xfrm>
                <a:off x="4570447" y="4036569"/>
                <a:ext cx="1073150" cy="581952"/>
              </a:xfrm>
              <a:prstGeom prst="rect">
                <a:avLst/>
              </a:prstGeom>
              <a:noFill/>
              <a:ln w="9525">
                <a:noFill/>
                <a:miter lim="800000"/>
                <a:headEnd/>
                <a:tailEnd/>
              </a:ln>
            </p:spPr>
          </p:pic>
        </p:grpSp>
        <p:sp>
          <p:nvSpPr>
            <p:cNvPr id="13" name="Rectangle 11"/>
            <p:cNvSpPr>
              <a:spLocks noChangeArrowheads="1"/>
            </p:cNvSpPr>
            <p:nvPr/>
          </p:nvSpPr>
          <p:spPr bwMode="auto">
            <a:xfrm>
              <a:off x="76200" y="3809832"/>
              <a:ext cx="4343400" cy="523220"/>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a:defRPr/>
              </a:pPr>
              <a:r>
                <a:rPr lang="en-US" sz="2800" b="0" dirty="0">
                  <a:latin typeface="Calibri" pitchFamily="34" charset="0"/>
                  <a:ea typeface="Calibri" pitchFamily="34" charset="0"/>
                  <a:cs typeface="Calibri" pitchFamily="34" charset="0"/>
                </a:rPr>
                <a:t>GSO Halal Standard,  and </a:t>
              </a:r>
            </a:p>
          </p:txBody>
        </p:sp>
      </p:grpSp>
      <p:grpSp>
        <p:nvGrpSpPr>
          <p:cNvPr id="4" name="Group 19"/>
          <p:cNvGrpSpPr>
            <a:grpSpLocks/>
          </p:cNvGrpSpPr>
          <p:nvPr/>
        </p:nvGrpSpPr>
        <p:grpSpPr bwMode="auto">
          <a:xfrm>
            <a:off x="76200" y="4343400"/>
            <a:ext cx="5638800" cy="1219200"/>
            <a:chOff x="76200" y="4572000"/>
            <a:chExt cx="5638800" cy="1219200"/>
          </a:xfrm>
        </p:grpSpPr>
        <p:pic>
          <p:nvPicPr>
            <p:cNvPr id="13326" name="Picture 14"/>
            <p:cNvPicPr>
              <a:picLocks noChangeAspect="1" noChangeArrowheads="1"/>
            </p:cNvPicPr>
            <p:nvPr/>
          </p:nvPicPr>
          <p:blipFill>
            <a:blip r:embed="rId3"/>
            <a:srcRect/>
            <a:stretch>
              <a:fillRect/>
            </a:stretch>
          </p:blipFill>
          <p:spPr bwMode="auto">
            <a:xfrm>
              <a:off x="4495800" y="4572000"/>
              <a:ext cx="1219200" cy="1219200"/>
            </a:xfrm>
            <a:prstGeom prst="rect">
              <a:avLst/>
            </a:prstGeom>
            <a:noFill/>
            <a:ln w="9525">
              <a:noFill/>
              <a:miter lim="800000"/>
              <a:headEnd/>
              <a:tailEnd/>
            </a:ln>
          </p:spPr>
        </p:pic>
        <p:sp>
          <p:nvSpPr>
            <p:cNvPr id="14" name="Rectangle 11"/>
            <p:cNvSpPr>
              <a:spLocks noChangeArrowheads="1"/>
            </p:cNvSpPr>
            <p:nvPr/>
          </p:nvSpPr>
          <p:spPr bwMode="auto">
            <a:xfrm>
              <a:off x="76200" y="4572000"/>
              <a:ext cx="4343400" cy="954107"/>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a:defRPr/>
              </a:pPr>
              <a:r>
                <a:rPr lang="en-US" sz="2800" b="0" dirty="0">
                  <a:latin typeface="Calibri" pitchFamily="34" charset="0"/>
                  <a:ea typeface="Calibri" pitchFamily="34" charset="0"/>
                  <a:cs typeface="Calibri" pitchFamily="34" charset="0"/>
                </a:rPr>
                <a:t>Food Safety Management Standards: ISO22000</a:t>
              </a:r>
            </a:p>
          </p:txBody>
        </p:sp>
      </p:grpSp>
      <p:sp>
        <p:nvSpPr>
          <p:cNvPr id="15" name="Rectangle 1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429000" y="228600"/>
            <a:ext cx="1752600" cy="1871663"/>
          </a:xfrm>
          <a:prstGeom prst="rect">
            <a:avLst/>
          </a:prstGeom>
          <a:noFill/>
          <a:ln w="9525">
            <a:noFill/>
            <a:miter lim="800000"/>
            <a:headEnd/>
            <a:tailEnd/>
          </a:ln>
        </p:spPr>
      </p:pic>
      <p:sp>
        <p:nvSpPr>
          <p:cNvPr id="10" name="Rectangle 11"/>
          <p:cNvSpPr>
            <a:spLocks noChangeArrowheads="1"/>
          </p:cNvSpPr>
          <p:nvPr/>
        </p:nvSpPr>
        <p:spPr bwMode="auto">
          <a:xfrm>
            <a:off x="228600" y="2362200"/>
            <a:ext cx="8686800" cy="3408112"/>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200000"/>
              </a:lnSpc>
              <a:defRPr/>
            </a:pPr>
            <a:r>
              <a:rPr lang="en-US" sz="2800" b="0" dirty="0">
                <a:latin typeface="Calibri" pitchFamily="34" charset="0"/>
                <a:cs typeface="Calibri" pitchFamily="34" charset="0"/>
              </a:rPr>
              <a:t>GSO Halal standards cover 6 main Gulf countries: Saudi Arabia, Kuwait, United Arab Emirates, Qatar, Bahrain, Oman, and lately Yemen was accepted as one of the GSO members.</a:t>
            </a:r>
          </a:p>
        </p:txBody>
      </p:sp>
      <p:pic>
        <p:nvPicPr>
          <p:cNvPr id="14342" name="Picture 7" descr="http://2.bp.blogspot.com/_46Hbr4qMeTM/TMGrechdySI/AAAAAAAAG1o/cxLMTZLVDWQ/s1600/GCC+map+best+for+gcc.gif"/>
          <p:cNvPicPr>
            <a:picLocks noChangeAspect="1" noChangeArrowheads="1"/>
          </p:cNvPicPr>
          <p:nvPr/>
        </p:nvPicPr>
        <p:blipFill>
          <a:blip r:embed="rId3"/>
          <a:srcRect/>
          <a:stretch>
            <a:fillRect/>
          </a:stretch>
        </p:blipFill>
        <p:spPr bwMode="auto">
          <a:xfrm>
            <a:off x="5810250" y="76200"/>
            <a:ext cx="3057525" cy="2209800"/>
          </a:xfrm>
          <a:prstGeom prst="rect">
            <a:avLst/>
          </a:prstGeom>
          <a:noFill/>
          <a:ln w="9525">
            <a:noFill/>
            <a:miter lim="800000"/>
            <a:headEnd/>
            <a:tailEnd/>
          </a:ln>
        </p:spPr>
      </p:pic>
      <p:pic>
        <p:nvPicPr>
          <p:cNvPr id="14343" name="Picture 9" descr="File:Cooperation Council for the Arab States of the Gulf.svg">
            <a:hlinkClick r:id="rId4"/>
          </p:cNvPr>
          <p:cNvPicPr>
            <a:picLocks noChangeAspect="1" noChangeArrowheads="1"/>
          </p:cNvPicPr>
          <p:nvPr/>
        </p:nvPicPr>
        <p:blipFill>
          <a:blip r:embed="rId5"/>
          <a:srcRect/>
          <a:stretch>
            <a:fillRect/>
          </a:stretch>
        </p:blipFill>
        <p:spPr bwMode="auto">
          <a:xfrm>
            <a:off x="457200" y="228600"/>
            <a:ext cx="2133600" cy="2111375"/>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4876800" cy="424731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000" b="0" dirty="0">
                <a:solidFill>
                  <a:schemeClr val="bg1"/>
                </a:solidFill>
                <a:latin typeface="Calibri" pitchFamily="34" charset="0"/>
                <a:cs typeface="Calibri" pitchFamily="34" charset="0"/>
              </a:rPr>
              <a:t>3.2.6 Beating on head or similar action, such as using of bolt shot pistol or non penetrative percussion or stunning by carbon dioxide is not permitted.</a:t>
            </a:r>
          </a:p>
        </p:txBody>
      </p:sp>
      <p:sp>
        <p:nvSpPr>
          <p:cNvPr id="6" name="Rectangle 5"/>
          <p:cNvSpPr/>
          <p:nvPr/>
        </p:nvSpPr>
        <p:spPr>
          <a:xfrm>
            <a:off x="5105400" y="4618747"/>
            <a:ext cx="3962400" cy="21698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nSpc>
                <a:spcPct val="150000"/>
              </a:lnSpc>
              <a:defRPr/>
            </a:pPr>
            <a:r>
              <a:rPr lang="en-US" sz="3000" b="0" dirty="0">
                <a:solidFill>
                  <a:schemeClr val="bg1"/>
                </a:solidFill>
                <a:latin typeface="Calibri" pitchFamily="34" charset="0"/>
                <a:cs typeface="Calibri" pitchFamily="34" charset="0"/>
              </a:rPr>
              <a:t>3.2.7 Electrical stunning is not allowed in case of birds.</a:t>
            </a:r>
          </a:p>
        </p:txBody>
      </p:sp>
      <p:grpSp>
        <p:nvGrpSpPr>
          <p:cNvPr id="2" name="Group 4"/>
          <p:cNvGrpSpPr>
            <a:grpSpLocks/>
          </p:cNvGrpSpPr>
          <p:nvPr/>
        </p:nvGrpSpPr>
        <p:grpSpPr bwMode="auto">
          <a:xfrm rot="-1798753">
            <a:off x="5816600" y="639763"/>
            <a:ext cx="2538413" cy="3230562"/>
            <a:chOff x="2157496" y="3390564"/>
            <a:chExt cx="6096000" cy="2831703"/>
          </a:xfrm>
        </p:grpSpPr>
        <p:sp>
          <p:nvSpPr>
            <p:cNvPr id="15375" name="Rectangle 2"/>
            <p:cNvSpPr>
              <a:spLocks noChangeArrowheads="1"/>
            </p:cNvSpPr>
            <p:nvPr/>
          </p:nvSpPr>
          <p:spPr bwMode="auto">
            <a:xfrm>
              <a:off x="2157496" y="3390564"/>
              <a:ext cx="6096000" cy="2831703"/>
            </a:xfrm>
            <a:prstGeom prst="rect">
              <a:avLst/>
            </a:prstGeom>
            <a:noFill/>
            <a:ln w="9525">
              <a:solidFill>
                <a:srgbClr val="000000"/>
              </a:solidFill>
              <a:miter lim="800000"/>
              <a:headEnd/>
              <a:tailEnd/>
            </a:ln>
          </p:spPr>
          <p:txBody>
            <a:bodyPr>
              <a:spAutoFit/>
            </a:bodyPr>
            <a:lstStyle/>
            <a:p>
              <a:pPr algn="ctr"/>
              <a:r>
                <a:rPr lang="en-US">
                  <a:latin typeface="Calibri" pitchFamily="34" charset="0"/>
                </a:rPr>
                <a:t>STANDARDIZATION ORGANIZATION FOR G.C.C (GSO)</a:t>
              </a:r>
            </a:p>
            <a:p>
              <a:pPr algn="ctr"/>
              <a:endParaRPr lang="ar-KW">
                <a:latin typeface="Calibri" pitchFamily="34" charset="0"/>
              </a:endParaRPr>
            </a:p>
            <a:p>
              <a:pPr algn="ctr"/>
              <a:endParaRPr lang="ar-KW">
                <a:latin typeface="Calibri" pitchFamily="34" charset="0"/>
              </a:endParaRPr>
            </a:p>
            <a:p>
              <a:pPr algn="ctr"/>
              <a:endParaRPr lang="ar-KW">
                <a:latin typeface="Calibri" pitchFamily="34" charset="0"/>
              </a:endParaRPr>
            </a:p>
            <a:p>
              <a:pPr algn="ctr"/>
              <a:r>
                <a:rPr lang="en-US">
                  <a:latin typeface="Calibri" pitchFamily="34" charset="0"/>
                </a:rPr>
                <a:t>GSO 993 / 1998</a:t>
              </a:r>
            </a:p>
            <a:p>
              <a:pPr algn="ctr"/>
              <a:r>
                <a:rPr lang="ar-KW">
                  <a:latin typeface="Calibri" pitchFamily="34" charset="0"/>
                </a:rPr>
                <a:t>اشتراطات ذبح الحيوان</a:t>
              </a:r>
            </a:p>
            <a:p>
              <a:pPr algn="ctr"/>
              <a:r>
                <a:rPr lang="ar-KW">
                  <a:latin typeface="Calibri" pitchFamily="34" charset="0"/>
                </a:rPr>
                <a:t>طبقا لأحكام الشريعة الإسلامية</a:t>
              </a:r>
            </a:p>
            <a:p>
              <a:pPr algn="ctr"/>
              <a:r>
                <a:rPr lang="en-US" sz="1400">
                  <a:latin typeface="Calibri" pitchFamily="34" charset="0"/>
                </a:rPr>
                <a:t>ANIMAL SLAUGHTERING REQUIREMENTS</a:t>
              </a:r>
            </a:p>
            <a:p>
              <a:pPr algn="ctr"/>
              <a:r>
                <a:rPr lang="en-US" sz="1400">
                  <a:latin typeface="Calibri" pitchFamily="34" charset="0"/>
                </a:rPr>
                <a:t>ACCORDING TO ISLAMIC LAW</a:t>
              </a:r>
              <a:r>
                <a:rPr lang="ar-KW" sz="1400">
                  <a:latin typeface="Calibri" pitchFamily="34" charset="0"/>
                </a:rPr>
                <a:t>ئ</a:t>
              </a:r>
              <a:endParaRPr lang="en-US" sz="1400">
                <a:latin typeface="Calibri" pitchFamily="34" charset="0"/>
              </a:endParaRPr>
            </a:p>
          </p:txBody>
        </p:sp>
        <p:pic>
          <p:nvPicPr>
            <p:cNvPr id="15376" name="Picture 2"/>
            <p:cNvPicPr>
              <a:picLocks noChangeAspect="1" noChangeArrowheads="1"/>
            </p:cNvPicPr>
            <p:nvPr/>
          </p:nvPicPr>
          <p:blipFill>
            <a:blip r:embed="rId2"/>
            <a:srcRect/>
            <a:stretch>
              <a:fillRect/>
            </a:stretch>
          </p:blipFill>
          <p:spPr bwMode="auto">
            <a:xfrm>
              <a:off x="4570447" y="4036569"/>
              <a:ext cx="1073150" cy="581952"/>
            </a:xfrm>
            <a:prstGeom prst="rect">
              <a:avLst/>
            </a:prstGeom>
            <a:noFill/>
            <a:ln w="9525">
              <a:noFill/>
              <a:miter lim="800000"/>
              <a:headEnd/>
              <a:tailEnd/>
            </a:ln>
          </p:spPr>
        </p:pic>
      </p:grpSp>
      <p:sp>
        <p:nvSpPr>
          <p:cNvPr id="10" name="Rectangle 11"/>
          <p:cNvSpPr>
            <a:spLocks noChangeArrowheads="1"/>
          </p:cNvSpPr>
          <p:nvPr/>
        </p:nvSpPr>
        <p:spPr bwMode="auto">
          <a:xfrm>
            <a:off x="152400" y="152400"/>
            <a:ext cx="4876800" cy="954107"/>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a:defRPr/>
            </a:pPr>
            <a:r>
              <a:rPr lang="en-US" sz="2800" b="0" dirty="0">
                <a:latin typeface="Calibri" pitchFamily="34" charset="0"/>
                <a:ea typeface="Calibri" pitchFamily="34" charset="0"/>
                <a:cs typeface="Calibri" pitchFamily="34" charset="0"/>
              </a:rPr>
              <a:t>What is in GSO Halal Standard that is not followed? </a:t>
            </a:r>
          </a:p>
        </p:txBody>
      </p:sp>
      <p:sp>
        <p:nvSpPr>
          <p:cNvPr id="8" name="Rectangle 11"/>
          <p:cNvSpPr>
            <a:spLocks noChangeArrowheads="1"/>
          </p:cNvSpPr>
          <p:nvPr/>
        </p:nvSpPr>
        <p:spPr bwMode="auto">
          <a:xfrm>
            <a:off x="0" y="5648980"/>
            <a:ext cx="5105400" cy="830997"/>
          </a:xfrm>
          <a:prstGeom prst="rect">
            <a:avLst/>
          </a:prstGeom>
          <a:solidFill>
            <a:srgbClr val="00B0F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a:defRPr/>
            </a:pPr>
            <a:r>
              <a:rPr lang="en-US" sz="2400" dirty="0">
                <a:solidFill>
                  <a:schemeClr val="bg1"/>
                </a:solidFill>
                <a:latin typeface="Calibri" pitchFamily="34" charset="0"/>
                <a:ea typeface="Calibri" pitchFamily="34" charset="0"/>
                <a:cs typeface="Calibri" pitchFamily="34" charset="0"/>
              </a:rPr>
              <a:t>How many HCB observe these rules? </a:t>
            </a:r>
          </a:p>
          <a:p>
            <a:pPr marL="514350" indent="-514350" algn="just">
              <a:defRPr/>
            </a:pPr>
            <a:r>
              <a:rPr lang="en-US" sz="2400" dirty="0">
                <a:solidFill>
                  <a:schemeClr val="bg1"/>
                </a:solidFill>
                <a:latin typeface="Calibri" pitchFamily="34" charset="0"/>
                <a:ea typeface="Calibri" pitchFamily="34" charset="0"/>
                <a:cs typeface="Calibri" pitchFamily="34" charset="0"/>
              </a:rPr>
              <a:t>Answer: no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ChangeArrowheads="1"/>
          </p:cNvSpPr>
          <p:nvPr/>
        </p:nvSpPr>
        <p:spPr bwMode="auto">
          <a:xfrm>
            <a:off x="228600" y="304800"/>
            <a:ext cx="8534400" cy="754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3200" b="0" dirty="0">
                <a:solidFill>
                  <a:schemeClr val="bg1"/>
                </a:solidFill>
                <a:latin typeface="Calibri" pitchFamily="34" charset="0"/>
                <a:cs typeface="Calibri" pitchFamily="34" charset="0"/>
              </a:rPr>
              <a:t>1-2 </a:t>
            </a:r>
            <a:r>
              <a:rPr lang="en-US" sz="3200" b="0" dirty="0">
                <a:solidFill>
                  <a:schemeClr val="bg1"/>
                </a:solidFill>
                <a:latin typeface="Calibri" pitchFamily="34" charset="0"/>
                <a:cs typeface="Calibri" pitchFamily="34" charset="0"/>
              </a:rPr>
              <a:t>Many HCB lack of commitment to consumers.</a:t>
            </a:r>
          </a:p>
        </p:txBody>
      </p:sp>
      <p:sp>
        <p:nvSpPr>
          <p:cNvPr id="13" name="Rectangle 11"/>
          <p:cNvSpPr>
            <a:spLocks noChangeArrowheads="1"/>
          </p:cNvSpPr>
          <p:nvPr/>
        </p:nvSpPr>
        <p:spPr bwMode="auto">
          <a:xfrm>
            <a:off x="228600" y="1219200"/>
            <a:ext cx="4800600" cy="1953868"/>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This is due to ignorance in the professional skills of Halal requirements</a:t>
            </a:r>
            <a:r>
              <a:rPr lang="tr-TR" sz="2800" b="0" dirty="0">
                <a:latin typeface="Calibri" pitchFamily="34" charset="0"/>
                <a:ea typeface="Calibri" pitchFamily="34" charset="0"/>
                <a:cs typeface="Calibri" pitchFamily="34" charset="0"/>
              </a:rPr>
              <a:t>.</a:t>
            </a:r>
            <a:endParaRPr lang="en-US" sz="2800" b="0" dirty="0">
              <a:latin typeface="Calibri" pitchFamily="34" charset="0"/>
              <a:ea typeface="Calibri" pitchFamily="34" charset="0"/>
              <a:cs typeface="Calibri" pitchFamily="34" charset="0"/>
            </a:endParaRPr>
          </a:p>
        </p:txBody>
      </p:sp>
      <p:pic>
        <p:nvPicPr>
          <p:cNvPr id="16392" name="Picture 6" descr="http://staffingtalk.com/wp-content/uploads/2011/05/uncertainty-dice.jpg"/>
          <p:cNvPicPr>
            <a:picLocks noChangeAspect="1" noChangeArrowheads="1"/>
          </p:cNvPicPr>
          <p:nvPr/>
        </p:nvPicPr>
        <p:blipFill>
          <a:blip r:embed="rId2"/>
          <a:srcRect/>
          <a:stretch>
            <a:fillRect/>
          </a:stretch>
        </p:blipFill>
        <p:spPr bwMode="auto">
          <a:xfrm>
            <a:off x="5853113" y="3667125"/>
            <a:ext cx="2257425" cy="2028825"/>
          </a:xfrm>
          <a:prstGeom prst="rect">
            <a:avLst/>
          </a:prstGeom>
          <a:noFill/>
          <a:ln w="9525">
            <a:noFill/>
            <a:miter lim="800000"/>
            <a:headEnd/>
            <a:tailEnd/>
          </a:ln>
        </p:spPr>
      </p:pic>
      <p:pic>
        <p:nvPicPr>
          <p:cNvPr id="16393" name="Picture 12"/>
          <p:cNvPicPr>
            <a:picLocks noChangeAspect="1" noChangeArrowheads="1"/>
          </p:cNvPicPr>
          <p:nvPr/>
        </p:nvPicPr>
        <p:blipFill>
          <a:blip r:embed="rId3"/>
          <a:srcRect/>
          <a:stretch>
            <a:fillRect/>
          </a:stretch>
        </p:blipFill>
        <p:spPr bwMode="auto">
          <a:xfrm>
            <a:off x="5349875" y="1905000"/>
            <a:ext cx="3717925" cy="1819275"/>
          </a:xfrm>
          <a:prstGeom prst="rect">
            <a:avLst/>
          </a:prstGeom>
          <a:noFill/>
          <a:ln w="9525">
            <a:noFill/>
            <a:miter lim="800000"/>
            <a:headEnd/>
            <a:tailEnd/>
          </a:ln>
        </p:spPr>
      </p:pic>
      <p:sp>
        <p:nvSpPr>
          <p:cNvPr id="9" name="Rectangle 11"/>
          <p:cNvSpPr>
            <a:spLocks noChangeArrowheads="1"/>
          </p:cNvSpPr>
          <p:nvPr/>
        </p:nvSpPr>
        <p:spPr bwMode="auto">
          <a:xfrm>
            <a:off x="228600" y="3343401"/>
            <a:ext cx="5029200" cy="3257174"/>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tr-TR" sz="2800" b="0" dirty="0">
                <a:latin typeface="Calibri" pitchFamily="34" charset="0"/>
                <a:ea typeface="Calibri" pitchFamily="34" charset="0"/>
                <a:cs typeface="Calibri" pitchFamily="34" charset="0"/>
              </a:rPr>
              <a:t>And </a:t>
            </a:r>
            <a:r>
              <a:rPr lang="en-US" sz="2800" b="0" dirty="0">
                <a:latin typeface="Calibri" pitchFamily="34" charset="0"/>
                <a:ea typeface="Calibri" pitchFamily="34" charset="0"/>
                <a:cs typeface="Calibri" pitchFamily="34" charset="0"/>
              </a:rPr>
              <a:t>for this reason practically many HCB has been disqualified to carry out the duties of Halal services by experts in Halal on religious ground.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11"/>
          <p:cNvSpPr>
            <a:spLocks noChangeArrowheads="1"/>
          </p:cNvSpPr>
          <p:nvPr/>
        </p:nvSpPr>
        <p:spPr bwMode="auto">
          <a:xfrm>
            <a:off x="228600" y="304800"/>
            <a:ext cx="8534400" cy="754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3200" b="0" dirty="0">
                <a:solidFill>
                  <a:schemeClr val="bg1"/>
                </a:solidFill>
                <a:latin typeface="Calibri" pitchFamily="34" charset="0"/>
                <a:cs typeface="Calibri" pitchFamily="34" charset="0"/>
              </a:rPr>
              <a:t>1-3 </a:t>
            </a:r>
            <a:r>
              <a:rPr lang="en-US" sz="3200" b="0" dirty="0">
                <a:solidFill>
                  <a:schemeClr val="bg1"/>
                </a:solidFill>
                <a:latin typeface="Calibri" pitchFamily="34" charset="0"/>
                <a:cs typeface="Calibri" pitchFamily="34" charset="0"/>
              </a:rPr>
              <a:t>Many HCB are non-ethical.</a:t>
            </a:r>
          </a:p>
        </p:txBody>
      </p:sp>
      <p:sp>
        <p:nvSpPr>
          <p:cNvPr id="11" name="Rectangle 11"/>
          <p:cNvSpPr>
            <a:spLocks noChangeArrowheads="1"/>
          </p:cNvSpPr>
          <p:nvPr/>
        </p:nvSpPr>
        <p:spPr bwMode="auto">
          <a:xfrm>
            <a:off x="76200" y="4267200"/>
            <a:ext cx="8915400" cy="2241960"/>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spcBef>
                <a:spcPts val="600"/>
              </a:spcBef>
              <a:defRPr/>
            </a:pPr>
            <a:r>
              <a:rPr lang="en-US" sz="2400" b="0" u="sng" dirty="0">
                <a:solidFill>
                  <a:srgbClr val="FF0000"/>
                </a:solidFill>
                <a:latin typeface="Calibri" pitchFamily="34" charset="0"/>
                <a:ea typeface="Calibri" pitchFamily="34" charset="0"/>
                <a:cs typeface="Calibri" pitchFamily="34" charset="0"/>
              </a:rPr>
              <a:t>Due to economical and animal welfare conflicts with non-Muslim owners of slaughterhouses or plants, </a:t>
            </a:r>
            <a:r>
              <a:rPr lang="en-US" sz="2400" b="0" dirty="0">
                <a:latin typeface="Calibri" pitchFamily="34" charset="0"/>
                <a:ea typeface="Calibri" pitchFamily="34" charset="0"/>
                <a:cs typeface="Calibri" pitchFamily="34" charset="0"/>
              </a:rPr>
              <a:t>in many cases, HCB finds themselves forced to accept non-Halal laws, and </a:t>
            </a:r>
            <a:r>
              <a:rPr lang="en-US" sz="2400" b="0" u="sng" dirty="0">
                <a:solidFill>
                  <a:srgbClr val="FF0000"/>
                </a:solidFill>
                <a:latin typeface="Calibri" pitchFamily="34" charset="0"/>
                <a:ea typeface="Calibri" pitchFamily="34" charset="0"/>
                <a:cs typeface="Calibri" pitchFamily="34" charset="0"/>
              </a:rPr>
              <a:t>this is done without the knowledge of Muslim consumers.</a:t>
            </a:r>
          </a:p>
        </p:txBody>
      </p:sp>
      <p:pic>
        <p:nvPicPr>
          <p:cNvPr id="17416" name="Picture 6" descr="http://fashionablygeek.com/wp-content/uploads/2009/02/lie-cheat-steal-necklace.jpg?cb5e28"/>
          <p:cNvPicPr>
            <a:picLocks noChangeAspect="1" noChangeArrowheads="1"/>
          </p:cNvPicPr>
          <p:nvPr/>
        </p:nvPicPr>
        <p:blipFill>
          <a:blip r:embed="rId2"/>
          <a:srcRect/>
          <a:stretch>
            <a:fillRect/>
          </a:stretch>
        </p:blipFill>
        <p:spPr bwMode="auto">
          <a:xfrm>
            <a:off x="6340475" y="1160463"/>
            <a:ext cx="2627313" cy="2497137"/>
          </a:xfrm>
          <a:prstGeom prst="rect">
            <a:avLst/>
          </a:prstGeom>
          <a:noFill/>
          <a:ln w="9525">
            <a:noFill/>
            <a:miter lim="800000"/>
            <a:headEnd/>
            <a:tailEnd/>
          </a:ln>
        </p:spPr>
      </p:pic>
      <p:pic>
        <p:nvPicPr>
          <p:cNvPr id="17417" name="Picture 12"/>
          <p:cNvPicPr>
            <a:picLocks noChangeAspect="1" noChangeArrowheads="1"/>
          </p:cNvPicPr>
          <p:nvPr/>
        </p:nvPicPr>
        <p:blipFill>
          <a:blip r:embed="rId3"/>
          <a:srcRect/>
          <a:stretch>
            <a:fillRect/>
          </a:stretch>
        </p:blipFill>
        <p:spPr bwMode="auto">
          <a:xfrm>
            <a:off x="0" y="1517650"/>
            <a:ext cx="4648200" cy="1301750"/>
          </a:xfrm>
          <a:prstGeom prst="rect">
            <a:avLst/>
          </a:prstGeom>
          <a:noFill/>
          <a:ln w="9525">
            <a:noFill/>
            <a:miter lim="800000"/>
            <a:headEnd/>
            <a:tailEnd/>
          </a:ln>
        </p:spPr>
      </p:pic>
      <p:pic>
        <p:nvPicPr>
          <p:cNvPr id="17418" name="Picture 13"/>
          <p:cNvPicPr>
            <a:picLocks noChangeAspect="1" noChangeArrowheads="1"/>
          </p:cNvPicPr>
          <p:nvPr/>
        </p:nvPicPr>
        <p:blipFill>
          <a:blip r:embed="rId4"/>
          <a:srcRect/>
          <a:stretch>
            <a:fillRect/>
          </a:stretch>
        </p:blipFill>
        <p:spPr bwMode="auto">
          <a:xfrm>
            <a:off x="2743200" y="2819400"/>
            <a:ext cx="1600200" cy="1098550"/>
          </a:xfrm>
          <a:prstGeom prst="rect">
            <a:avLst/>
          </a:prstGeom>
          <a:noFill/>
          <a:ln w="9525">
            <a:noFill/>
            <a:miter lim="800000"/>
            <a:headEnd/>
            <a:tailEnd/>
          </a:ln>
        </p:spPr>
      </p:pic>
      <p:pic>
        <p:nvPicPr>
          <p:cNvPr id="17419" name="Picture 14"/>
          <p:cNvPicPr>
            <a:picLocks noChangeAspect="1" noChangeArrowheads="1"/>
          </p:cNvPicPr>
          <p:nvPr/>
        </p:nvPicPr>
        <p:blipFill>
          <a:blip r:embed="rId5"/>
          <a:srcRect/>
          <a:stretch>
            <a:fillRect/>
          </a:stretch>
        </p:blipFill>
        <p:spPr bwMode="auto">
          <a:xfrm>
            <a:off x="4572000" y="152400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1"/>
          <p:cNvSpPr>
            <a:spLocks noChangeArrowheads="1"/>
          </p:cNvSpPr>
          <p:nvPr/>
        </p:nvSpPr>
        <p:spPr bwMode="auto">
          <a:xfrm>
            <a:off x="228600" y="381000"/>
            <a:ext cx="8534400" cy="1076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spcBef>
                <a:spcPct val="105000"/>
              </a:spcBef>
              <a:defRPr/>
            </a:pPr>
            <a:r>
              <a:rPr lang="tr-TR" sz="3200" b="0" dirty="0">
                <a:latin typeface="Calibri" pitchFamily="34" charset="0"/>
                <a:cs typeface="Calibri" pitchFamily="34" charset="0"/>
              </a:rPr>
              <a:t>1-</a:t>
            </a:r>
            <a:r>
              <a:rPr lang="en-US" sz="3200" b="0" dirty="0">
                <a:latin typeface="Calibri" pitchFamily="34" charset="0"/>
                <a:cs typeface="Calibri" pitchFamily="34" charset="0"/>
              </a:rPr>
              <a:t>4</a:t>
            </a:r>
            <a:r>
              <a:rPr lang="tr-TR" sz="3200" b="0" dirty="0">
                <a:latin typeface="Calibri" pitchFamily="34" charset="0"/>
                <a:cs typeface="Calibri" pitchFamily="34" charset="0"/>
              </a:rPr>
              <a:t> </a:t>
            </a:r>
            <a:r>
              <a:rPr lang="en-US" sz="3200" b="0" dirty="0">
                <a:latin typeface="Calibri" pitchFamily="34" charset="0"/>
                <a:cs typeface="Calibri" pitchFamily="34" charset="0"/>
              </a:rPr>
              <a:t>Most HCB do not have </a:t>
            </a:r>
            <a:r>
              <a:rPr lang="en-US" sz="3200" dirty="0">
                <a:latin typeface="Calibri" pitchFamily="34" charset="0"/>
                <a:cs typeface="Calibri" pitchFamily="34" charset="0"/>
              </a:rPr>
              <a:t>Scientific</a:t>
            </a:r>
            <a:r>
              <a:rPr lang="en-US" sz="3200" b="0" dirty="0">
                <a:latin typeface="Calibri" pitchFamily="34" charset="0"/>
                <a:cs typeface="Calibri" pitchFamily="34" charset="0"/>
              </a:rPr>
              <a:t> and </a:t>
            </a:r>
            <a:r>
              <a:rPr lang="en-US" sz="3200" dirty="0">
                <a:latin typeface="Calibri" pitchFamily="34" charset="0"/>
                <a:cs typeface="Calibri" pitchFamily="34" charset="0"/>
              </a:rPr>
              <a:t>Sharieah</a:t>
            </a:r>
            <a:r>
              <a:rPr lang="en-US" sz="3200" b="0" dirty="0">
                <a:latin typeface="Calibri" pitchFamily="34" charset="0"/>
                <a:cs typeface="Calibri" pitchFamily="34" charset="0"/>
              </a:rPr>
              <a:t> committees.</a:t>
            </a:r>
          </a:p>
        </p:txBody>
      </p:sp>
      <p:pic>
        <p:nvPicPr>
          <p:cNvPr id="18437" name="Picture 12" descr="http://meds.queensu.ca/assets/committee.jpg"/>
          <p:cNvPicPr>
            <a:picLocks noChangeAspect="1" noChangeArrowheads="1"/>
          </p:cNvPicPr>
          <p:nvPr/>
        </p:nvPicPr>
        <p:blipFill>
          <a:blip r:embed="rId2"/>
          <a:srcRect/>
          <a:stretch>
            <a:fillRect/>
          </a:stretch>
        </p:blipFill>
        <p:spPr bwMode="auto">
          <a:xfrm>
            <a:off x="7620000" y="1524000"/>
            <a:ext cx="1127125" cy="838200"/>
          </a:xfrm>
          <a:prstGeom prst="rect">
            <a:avLst/>
          </a:prstGeom>
          <a:solidFill>
            <a:schemeClr val="accent2"/>
          </a:solidFill>
          <a:ln w="9525">
            <a:noFill/>
            <a:miter lim="800000"/>
            <a:headEnd/>
            <a:tailEnd/>
          </a:ln>
        </p:spPr>
      </p:pic>
      <p:sp>
        <p:nvSpPr>
          <p:cNvPr id="11" name="Rectangle 11"/>
          <p:cNvSpPr>
            <a:spLocks noChangeArrowheads="1"/>
          </p:cNvSpPr>
          <p:nvPr/>
        </p:nvSpPr>
        <p:spPr bwMode="auto">
          <a:xfrm>
            <a:off x="171449" y="1552813"/>
            <a:ext cx="8591551" cy="3323987"/>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The two committees are necessary to</a:t>
            </a:r>
            <a:r>
              <a:rPr lang="tr-TR" sz="2800" b="0" dirty="0">
                <a:latin typeface="Calibri" pitchFamily="34" charset="0"/>
                <a:ea typeface="Calibri" pitchFamily="34" charset="0"/>
                <a:cs typeface="Calibri" pitchFamily="34" charset="0"/>
              </a:rPr>
              <a:t>:</a:t>
            </a:r>
            <a:endParaRPr lang="en-US" sz="2800" b="0" dirty="0">
              <a:latin typeface="Calibri" pitchFamily="34" charset="0"/>
              <a:ea typeface="Calibri" pitchFamily="34" charset="0"/>
              <a:cs typeface="Calibri" pitchFamily="34" charset="0"/>
            </a:endParaRPr>
          </a:p>
          <a:p>
            <a:pPr algn="just">
              <a:lnSpc>
                <a:spcPct val="150000"/>
              </a:lnSpc>
              <a:defRPr/>
            </a:pPr>
            <a:r>
              <a:rPr lang="tr-TR" sz="2800" u="sng" dirty="0">
                <a:solidFill>
                  <a:srgbClr val="FF0000"/>
                </a:solidFill>
                <a:latin typeface="Calibri" pitchFamily="34" charset="0"/>
                <a:ea typeface="Calibri" pitchFamily="34" charset="0"/>
                <a:cs typeface="Calibri" pitchFamily="34" charset="0"/>
              </a:rPr>
              <a:t>1)</a:t>
            </a:r>
            <a:r>
              <a:rPr lang="tr-TR" sz="2800" b="0" dirty="0">
                <a:latin typeface="Calibri" pitchFamily="34" charset="0"/>
                <a:ea typeface="Calibri" pitchFamily="34" charset="0"/>
                <a:cs typeface="Calibri" pitchFamily="34" charset="0"/>
              </a:rPr>
              <a:t> </a:t>
            </a:r>
            <a:r>
              <a:rPr lang="en-US" sz="2800" b="0" dirty="0">
                <a:latin typeface="Calibri" pitchFamily="34" charset="0"/>
                <a:ea typeface="Calibri" pitchFamily="34" charset="0"/>
                <a:cs typeface="Calibri" pitchFamily="34" charset="0"/>
              </a:rPr>
              <a:t>work hand in hand to investigate new technologies, to solve emerging issues linked with certain technologies, to understand what actually happened during processing and the true nature of raw materials, and </a:t>
            </a:r>
          </a:p>
        </p:txBody>
      </p:sp>
      <p:sp>
        <p:nvSpPr>
          <p:cNvPr id="8" name="Rectangle 11"/>
          <p:cNvSpPr>
            <a:spLocks noChangeArrowheads="1"/>
          </p:cNvSpPr>
          <p:nvPr/>
        </p:nvSpPr>
        <p:spPr bwMode="auto">
          <a:xfrm>
            <a:off x="171449" y="4876800"/>
            <a:ext cx="8743951" cy="1830758"/>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tr-TR" sz="2600" u="sng" dirty="0">
                <a:solidFill>
                  <a:srgbClr val="FF0000"/>
                </a:solidFill>
                <a:latin typeface="Calibri" pitchFamily="34" charset="0"/>
                <a:ea typeface="Calibri" pitchFamily="34" charset="0"/>
                <a:cs typeface="Calibri" pitchFamily="34" charset="0"/>
              </a:rPr>
              <a:t>2)</a:t>
            </a:r>
            <a:r>
              <a:rPr lang="tr-TR" sz="2600" b="0" dirty="0">
                <a:latin typeface="Calibri" pitchFamily="34" charset="0"/>
                <a:ea typeface="Calibri" pitchFamily="34" charset="0"/>
                <a:cs typeface="Calibri" pitchFamily="34" charset="0"/>
              </a:rPr>
              <a:t> </a:t>
            </a:r>
            <a:r>
              <a:rPr lang="en-US" sz="2600" b="0" dirty="0">
                <a:latin typeface="Calibri" pitchFamily="34" charset="0"/>
                <a:ea typeface="Calibri" pitchFamily="34" charset="0"/>
                <a:cs typeface="Calibri" pitchFamily="34" charset="0"/>
              </a:rPr>
              <a:t>to give guidance on how to switch Haram productions lines to Halal lines i.e. how to apply acceptable cleansing on certain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457200"/>
            <a:ext cx="8534400"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105000"/>
              </a:spcBef>
              <a:defRPr/>
            </a:pPr>
            <a:r>
              <a:rPr lang="tr-TR" sz="3200" b="0" dirty="0">
                <a:solidFill>
                  <a:schemeClr val="bg1"/>
                </a:solidFill>
                <a:latin typeface="Calibri" pitchFamily="34" charset="0"/>
                <a:cs typeface="Calibri" pitchFamily="34" charset="0"/>
              </a:rPr>
              <a:t>1-</a:t>
            </a:r>
            <a:r>
              <a:rPr lang="en-US" sz="3200" b="0" dirty="0">
                <a:solidFill>
                  <a:schemeClr val="bg1"/>
                </a:solidFill>
                <a:latin typeface="Calibri" pitchFamily="34" charset="0"/>
                <a:cs typeface="Calibri" pitchFamily="34" charset="0"/>
              </a:rPr>
              <a:t>5</a:t>
            </a:r>
            <a:r>
              <a:rPr lang="tr-TR" sz="3200" b="0" dirty="0">
                <a:solidFill>
                  <a:schemeClr val="bg1"/>
                </a:solidFill>
                <a:latin typeface="Calibri" pitchFamily="34" charset="0"/>
                <a:cs typeface="Calibri" pitchFamily="34" charset="0"/>
              </a:rPr>
              <a:t> </a:t>
            </a:r>
            <a:r>
              <a:rPr lang="en-US" sz="3200" b="0" dirty="0">
                <a:solidFill>
                  <a:schemeClr val="bg1"/>
                </a:solidFill>
                <a:latin typeface="Calibri" pitchFamily="34" charset="0"/>
                <a:cs typeface="Calibri" pitchFamily="34" charset="0"/>
              </a:rPr>
              <a:t>Most HCB internationally</a:t>
            </a:r>
            <a:r>
              <a:rPr lang="en-US" sz="3200" u="sng" dirty="0">
                <a:solidFill>
                  <a:srgbClr val="FF0000"/>
                </a:solidFill>
                <a:latin typeface="Calibri" pitchFamily="34" charset="0"/>
                <a:cs typeface="Calibri" pitchFamily="34" charset="0"/>
              </a:rPr>
              <a:t> </a:t>
            </a:r>
            <a:r>
              <a:rPr lang="tr-TR" sz="3200" u="sng" dirty="0">
                <a:solidFill>
                  <a:srgbClr val="FF0000"/>
                </a:solidFill>
                <a:latin typeface="Calibri" pitchFamily="34" charset="0"/>
                <a:cs typeface="Calibri" pitchFamily="34" charset="0"/>
              </a:rPr>
              <a:t>not </a:t>
            </a:r>
            <a:r>
              <a:rPr lang="en-US" sz="3200" b="0" dirty="0">
                <a:solidFill>
                  <a:schemeClr val="bg1"/>
                </a:solidFill>
                <a:latin typeface="Calibri" pitchFamily="34" charset="0"/>
                <a:cs typeface="Calibri" pitchFamily="34" charset="0"/>
              </a:rPr>
              <a:t>recognized.</a:t>
            </a:r>
          </a:p>
        </p:txBody>
      </p:sp>
      <p:pic>
        <p:nvPicPr>
          <p:cNvPr id="19461" name="Picture 2" descr="http://www.cimabvi.com/upfiles/Image/SplashScreens/2479108.jpg"/>
          <p:cNvPicPr>
            <a:picLocks noChangeAspect="1" noChangeArrowheads="1"/>
          </p:cNvPicPr>
          <p:nvPr/>
        </p:nvPicPr>
        <p:blipFill>
          <a:blip r:embed="rId2"/>
          <a:srcRect/>
          <a:stretch>
            <a:fillRect/>
          </a:stretch>
        </p:blipFill>
        <p:spPr bwMode="auto">
          <a:xfrm>
            <a:off x="-9525" y="1143000"/>
            <a:ext cx="9153525" cy="2581275"/>
          </a:xfrm>
          <a:prstGeom prst="rect">
            <a:avLst/>
          </a:prstGeom>
          <a:noFill/>
          <a:ln w="9525">
            <a:noFill/>
            <a:miter lim="800000"/>
            <a:headEnd/>
            <a:tailEnd/>
          </a:ln>
        </p:spPr>
      </p:pic>
      <p:sp>
        <p:nvSpPr>
          <p:cNvPr id="11" name="Rectangle 11"/>
          <p:cNvSpPr>
            <a:spLocks noChangeArrowheads="1"/>
          </p:cNvSpPr>
          <p:nvPr/>
        </p:nvSpPr>
        <p:spPr bwMode="auto">
          <a:xfrm>
            <a:off x="228600" y="3886200"/>
            <a:ext cx="8534400" cy="523220"/>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800" b="0" dirty="0">
                <a:latin typeface="Calibri" pitchFamily="34" charset="0"/>
                <a:ea typeface="Calibri" pitchFamily="34" charset="0"/>
                <a:cs typeface="Calibri" pitchFamily="34" charset="0"/>
              </a:rPr>
              <a:t>How many HCB are internationally recognized? Only few </a:t>
            </a:r>
          </a:p>
        </p:txBody>
      </p:sp>
      <p:pic>
        <p:nvPicPr>
          <p:cNvPr id="19465" name="Picture 11"/>
          <p:cNvPicPr>
            <a:picLocks noChangeAspect="1" noChangeArrowheads="1"/>
          </p:cNvPicPr>
          <p:nvPr/>
        </p:nvPicPr>
        <p:blipFill>
          <a:blip r:embed="rId3"/>
          <a:srcRect/>
          <a:stretch>
            <a:fillRect/>
          </a:stretch>
        </p:blipFill>
        <p:spPr bwMode="auto">
          <a:xfrm>
            <a:off x="76200" y="4572000"/>
            <a:ext cx="992188" cy="1152525"/>
          </a:xfrm>
          <a:prstGeom prst="rect">
            <a:avLst/>
          </a:prstGeom>
          <a:noFill/>
          <a:ln w="9525">
            <a:noFill/>
            <a:miter lim="800000"/>
            <a:headEnd/>
            <a:tailEnd/>
          </a:ln>
        </p:spPr>
      </p:pic>
      <p:pic>
        <p:nvPicPr>
          <p:cNvPr id="19466" name="Picture 13"/>
          <p:cNvPicPr>
            <a:picLocks noChangeAspect="1" noChangeArrowheads="1"/>
          </p:cNvPicPr>
          <p:nvPr/>
        </p:nvPicPr>
        <p:blipFill>
          <a:blip r:embed="rId4"/>
          <a:srcRect/>
          <a:stretch>
            <a:fillRect/>
          </a:stretch>
        </p:blipFill>
        <p:spPr bwMode="auto">
          <a:xfrm>
            <a:off x="1854200" y="4572000"/>
            <a:ext cx="1803400" cy="1143000"/>
          </a:xfrm>
          <a:prstGeom prst="rect">
            <a:avLst/>
          </a:prstGeom>
          <a:noFill/>
          <a:ln w="9525">
            <a:noFill/>
            <a:miter lim="800000"/>
            <a:headEnd/>
            <a:tailEnd/>
          </a:ln>
        </p:spPr>
      </p:pic>
      <p:pic>
        <p:nvPicPr>
          <p:cNvPr id="19467" name="Picture 14"/>
          <p:cNvPicPr>
            <a:picLocks noChangeAspect="1" noChangeArrowheads="1"/>
          </p:cNvPicPr>
          <p:nvPr/>
        </p:nvPicPr>
        <p:blipFill>
          <a:blip r:embed="rId5"/>
          <a:srcRect/>
          <a:stretch>
            <a:fillRect/>
          </a:stretch>
        </p:blipFill>
        <p:spPr bwMode="auto">
          <a:xfrm>
            <a:off x="3200400" y="4572000"/>
            <a:ext cx="1790700" cy="1093788"/>
          </a:xfrm>
          <a:prstGeom prst="rect">
            <a:avLst/>
          </a:prstGeom>
          <a:noFill/>
          <a:ln w="9525">
            <a:noFill/>
            <a:miter lim="800000"/>
            <a:headEnd/>
            <a:tailEnd/>
          </a:ln>
        </p:spPr>
      </p:pic>
      <p:pic>
        <p:nvPicPr>
          <p:cNvPr id="19468" name="Picture 15"/>
          <p:cNvPicPr>
            <a:picLocks noChangeAspect="1" noChangeArrowheads="1"/>
          </p:cNvPicPr>
          <p:nvPr/>
        </p:nvPicPr>
        <p:blipFill>
          <a:blip r:embed="rId6"/>
          <a:srcRect/>
          <a:stretch>
            <a:fillRect/>
          </a:stretch>
        </p:blipFill>
        <p:spPr bwMode="auto">
          <a:xfrm>
            <a:off x="4572000" y="4567238"/>
            <a:ext cx="1143000" cy="1071562"/>
          </a:xfrm>
          <a:prstGeom prst="rect">
            <a:avLst/>
          </a:prstGeom>
          <a:noFill/>
          <a:ln w="9525">
            <a:noFill/>
            <a:miter lim="800000"/>
            <a:headEnd/>
            <a:tailEnd/>
          </a:ln>
        </p:spPr>
      </p:pic>
      <p:pic>
        <p:nvPicPr>
          <p:cNvPr id="19469" name="Picture 16"/>
          <p:cNvPicPr>
            <a:picLocks noChangeAspect="1" noChangeArrowheads="1"/>
          </p:cNvPicPr>
          <p:nvPr/>
        </p:nvPicPr>
        <p:blipFill>
          <a:blip r:embed="rId7"/>
          <a:srcRect/>
          <a:stretch>
            <a:fillRect/>
          </a:stretch>
        </p:blipFill>
        <p:spPr bwMode="auto">
          <a:xfrm>
            <a:off x="5791200" y="4591050"/>
            <a:ext cx="747713" cy="1047750"/>
          </a:xfrm>
          <a:prstGeom prst="rect">
            <a:avLst/>
          </a:prstGeom>
          <a:noFill/>
          <a:ln w="9525">
            <a:noFill/>
            <a:miter lim="800000"/>
            <a:headEnd/>
            <a:tailEnd/>
          </a:ln>
        </p:spPr>
      </p:pic>
      <p:pic>
        <p:nvPicPr>
          <p:cNvPr id="19470" name="Picture 12"/>
          <p:cNvPicPr>
            <a:picLocks noChangeAspect="1" noChangeArrowheads="1"/>
          </p:cNvPicPr>
          <p:nvPr/>
        </p:nvPicPr>
        <p:blipFill>
          <a:blip r:embed="rId8"/>
          <a:srcRect/>
          <a:stretch>
            <a:fillRect/>
          </a:stretch>
        </p:blipFill>
        <p:spPr bwMode="auto">
          <a:xfrm>
            <a:off x="1066800" y="4495800"/>
            <a:ext cx="1219200" cy="1219200"/>
          </a:xfrm>
          <a:prstGeom prst="rect">
            <a:avLst/>
          </a:prstGeom>
          <a:noFill/>
          <a:ln w="9525">
            <a:noFill/>
            <a:miter lim="800000"/>
            <a:headEnd/>
            <a:tailEnd/>
          </a:ln>
        </p:spPr>
      </p:pic>
      <p:pic>
        <p:nvPicPr>
          <p:cNvPr id="19471" name="Picture 18"/>
          <p:cNvPicPr>
            <a:picLocks noChangeAspect="1" noChangeArrowheads="1"/>
          </p:cNvPicPr>
          <p:nvPr/>
        </p:nvPicPr>
        <p:blipFill>
          <a:blip r:embed="rId9"/>
          <a:srcRect/>
          <a:stretch>
            <a:fillRect/>
          </a:stretch>
        </p:blipFill>
        <p:spPr bwMode="auto">
          <a:xfrm>
            <a:off x="7924800" y="4572000"/>
            <a:ext cx="1219200" cy="1108075"/>
          </a:xfrm>
          <a:prstGeom prst="rect">
            <a:avLst/>
          </a:prstGeom>
          <a:noFill/>
          <a:ln w="9525">
            <a:noFill/>
            <a:miter lim="800000"/>
            <a:headEnd/>
            <a:tailEnd/>
          </a:ln>
        </p:spPr>
      </p:pic>
      <p:pic>
        <p:nvPicPr>
          <p:cNvPr id="19472" name="Picture 3" descr="logo baru"/>
          <p:cNvPicPr>
            <a:picLocks noGrp="1" noChangeAspect="1" noChangeArrowheads="1"/>
          </p:cNvPicPr>
          <p:nvPr>
            <p:ph idx="1"/>
          </p:nvPr>
        </p:nvPicPr>
        <p:blipFill>
          <a:blip r:embed="rId10"/>
          <a:srcRect/>
          <a:stretch>
            <a:fillRect/>
          </a:stretch>
        </p:blipFill>
        <p:spPr>
          <a:xfrm>
            <a:off x="6705600" y="4618038"/>
            <a:ext cx="1108075" cy="1020762"/>
          </a:xfrm>
        </p:spPr>
      </p:pic>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04800" y="304800"/>
            <a:ext cx="8534400"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105000"/>
              </a:spcBef>
              <a:defRPr/>
            </a:pPr>
            <a:r>
              <a:rPr lang="tr-TR" sz="3200" b="0" dirty="0">
                <a:solidFill>
                  <a:schemeClr val="bg1"/>
                </a:solidFill>
                <a:latin typeface="Calibri" pitchFamily="34" charset="0"/>
                <a:cs typeface="Calibri" pitchFamily="34" charset="0"/>
              </a:rPr>
              <a:t>1-</a:t>
            </a:r>
            <a:r>
              <a:rPr lang="en-US" sz="3200" b="0" dirty="0">
                <a:solidFill>
                  <a:schemeClr val="bg1"/>
                </a:solidFill>
                <a:latin typeface="Calibri" pitchFamily="34" charset="0"/>
                <a:cs typeface="Calibri" pitchFamily="34" charset="0"/>
              </a:rPr>
              <a:t>6 Most HCB do not have international contracts.</a:t>
            </a:r>
          </a:p>
        </p:txBody>
      </p:sp>
      <p:pic>
        <p:nvPicPr>
          <p:cNvPr id="20485" name="Picture 2" descr="http://img.ehowcdn.com/article-new/ehow/images/a06/j2/9u/choice-law-international-contracts-800x800.jpg"/>
          <p:cNvPicPr>
            <a:picLocks noChangeAspect="1" noChangeArrowheads="1"/>
          </p:cNvPicPr>
          <p:nvPr/>
        </p:nvPicPr>
        <p:blipFill>
          <a:blip r:embed="rId2"/>
          <a:srcRect/>
          <a:stretch>
            <a:fillRect/>
          </a:stretch>
        </p:blipFill>
        <p:spPr bwMode="auto">
          <a:xfrm>
            <a:off x="2590800" y="1066800"/>
            <a:ext cx="3810000" cy="2857500"/>
          </a:xfrm>
          <a:prstGeom prst="rect">
            <a:avLst/>
          </a:prstGeom>
          <a:noFill/>
          <a:ln w="9525">
            <a:noFill/>
            <a:miter lim="800000"/>
            <a:headEnd/>
            <a:tailEnd/>
          </a:ln>
        </p:spPr>
      </p:pic>
      <p:sp>
        <p:nvSpPr>
          <p:cNvPr id="8" name="Rectangle 11"/>
          <p:cNvSpPr>
            <a:spLocks noChangeArrowheads="1"/>
          </p:cNvSpPr>
          <p:nvPr/>
        </p:nvSpPr>
        <p:spPr bwMode="auto">
          <a:xfrm>
            <a:off x="228600" y="3962400"/>
            <a:ext cx="8534400" cy="492443"/>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600" b="0" dirty="0">
                <a:latin typeface="Calibri" pitchFamily="34" charset="0"/>
                <a:ea typeface="Calibri" pitchFamily="34" charset="0"/>
                <a:cs typeface="Calibri" pitchFamily="34" charset="0"/>
              </a:rPr>
              <a:t>How many HCB have international </a:t>
            </a:r>
            <a:r>
              <a:rPr lang="tr-TR" sz="2600" b="0" dirty="0">
                <a:latin typeface="Calibri" pitchFamily="34" charset="0"/>
                <a:ea typeface="Calibri" pitchFamily="34" charset="0"/>
                <a:cs typeface="Calibri" pitchFamily="34" charset="0"/>
              </a:rPr>
              <a:t>Halal </a:t>
            </a:r>
            <a:r>
              <a:rPr lang="en-US" sz="2600" b="0" dirty="0">
                <a:latin typeface="Calibri" pitchFamily="34" charset="0"/>
                <a:ea typeface="Calibri" pitchFamily="34" charset="0"/>
                <a:cs typeface="Calibri" pitchFamily="34" charset="0"/>
              </a:rPr>
              <a:t>contracts? Traces</a:t>
            </a:r>
          </a:p>
        </p:txBody>
      </p:sp>
      <p:pic>
        <p:nvPicPr>
          <p:cNvPr id="20489" name="Picture 11"/>
          <p:cNvPicPr>
            <a:picLocks noChangeAspect="1" noChangeArrowheads="1"/>
          </p:cNvPicPr>
          <p:nvPr/>
        </p:nvPicPr>
        <p:blipFill>
          <a:blip r:embed="rId3"/>
          <a:srcRect/>
          <a:stretch>
            <a:fillRect/>
          </a:stretch>
        </p:blipFill>
        <p:spPr bwMode="auto">
          <a:xfrm>
            <a:off x="76200" y="4724400"/>
            <a:ext cx="992188" cy="1152525"/>
          </a:xfrm>
          <a:prstGeom prst="rect">
            <a:avLst/>
          </a:prstGeom>
          <a:noFill/>
          <a:ln w="9525">
            <a:noFill/>
            <a:miter lim="800000"/>
            <a:headEnd/>
            <a:tailEnd/>
          </a:ln>
        </p:spPr>
      </p:pic>
      <p:pic>
        <p:nvPicPr>
          <p:cNvPr id="20490" name="Picture 13"/>
          <p:cNvPicPr>
            <a:picLocks noChangeAspect="1" noChangeArrowheads="1"/>
          </p:cNvPicPr>
          <p:nvPr/>
        </p:nvPicPr>
        <p:blipFill>
          <a:blip r:embed="rId4"/>
          <a:srcRect/>
          <a:stretch>
            <a:fillRect/>
          </a:stretch>
        </p:blipFill>
        <p:spPr bwMode="auto">
          <a:xfrm>
            <a:off x="1854200" y="4724400"/>
            <a:ext cx="1803400" cy="1143000"/>
          </a:xfrm>
          <a:prstGeom prst="rect">
            <a:avLst/>
          </a:prstGeom>
          <a:noFill/>
          <a:ln w="9525">
            <a:noFill/>
            <a:miter lim="800000"/>
            <a:headEnd/>
            <a:tailEnd/>
          </a:ln>
        </p:spPr>
      </p:pic>
      <p:pic>
        <p:nvPicPr>
          <p:cNvPr id="20491" name="Picture 14"/>
          <p:cNvPicPr>
            <a:picLocks noChangeAspect="1" noChangeArrowheads="1"/>
          </p:cNvPicPr>
          <p:nvPr/>
        </p:nvPicPr>
        <p:blipFill>
          <a:blip r:embed="rId5"/>
          <a:srcRect/>
          <a:stretch>
            <a:fillRect/>
          </a:stretch>
        </p:blipFill>
        <p:spPr bwMode="auto">
          <a:xfrm>
            <a:off x="3200400" y="4724400"/>
            <a:ext cx="1790700" cy="1093788"/>
          </a:xfrm>
          <a:prstGeom prst="rect">
            <a:avLst/>
          </a:prstGeom>
          <a:noFill/>
          <a:ln w="9525">
            <a:noFill/>
            <a:miter lim="800000"/>
            <a:headEnd/>
            <a:tailEnd/>
          </a:ln>
        </p:spPr>
      </p:pic>
      <p:pic>
        <p:nvPicPr>
          <p:cNvPr id="20492" name="Picture 15"/>
          <p:cNvPicPr>
            <a:picLocks noChangeAspect="1" noChangeArrowheads="1"/>
          </p:cNvPicPr>
          <p:nvPr/>
        </p:nvPicPr>
        <p:blipFill>
          <a:blip r:embed="rId6"/>
          <a:srcRect/>
          <a:stretch>
            <a:fillRect/>
          </a:stretch>
        </p:blipFill>
        <p:spPr bwMode="auto">
          <a:xfrm>
            <a:off x="4572000" y="4719638"/>
            <a:ext cx="1143000" cy="1071562"/>
          </a:xfrm>
          <a:prstGeom prst="rect">
            <a:avLst/>
          </a:prstGeom>
          <a:noFill/>
          <a:ln w="9525">
            <a:noFill/>
            <a:miter lim="800000"/>
            <a:headEnd/>
            <a:tailEnd/>
          </a:ln>
        </p:spPr>
      </p:pic>
      <p:pic>
        <p:nvPicPr>
          <p:cNvPr id="20493" name="Picture 16"/>
          <p:cNvPicPr>
            <a:picLocks noChangeAspect="1" noChangeArrowheads="1"/>
          </p:cNvPicPr>
          <p:nvPr/>
        </p:nvPicPr>
        <p:blipFill>
          <a:blip r:embed="rId7"/>
          <a:srcRect/>
          <a:stretch>
            <a:fillRect/>
          </a:stretch>
        </p:blipFill>
        <p:spPr bwMode="auto">
          <a:xfrm>
            <a:off x="5791200" y="4743450"/>
            <a:ext cx="747713" cy="1047750"/>
          </a:xfrm>
          <a:prstGeom prst="rect">
            <a:avLst/>
          </a:prstGeom>
          <a:noFill/>
          <a:ln w="9525">
            <a:noFill/>
            <a:miter lim="800000"/>
            <a:headEnd/>
            <a:tailEnd/>
          </a:ln>
        </p:spPr>
      </p:pic>
      <p:pic>
        <p:nvPicPr>
          <p:cNvPr id="20494" name="Picture 12"/>
          <p:cNvPicPr>
            <a:picLocks noChangeAspect="1" noChangeArrowheads="1"/>
          </p:cNvPicPr>
          <p:nvPr/>
        </p:nvPicPr>
        <p:blipFill>
          <a:blip r:embed="rId8"/>
          <a:srcRect/>
          <a:stretch>
            <a:fillRect/>
          </a:stretch>
        </p:blipFill>
        <p:spPr bwMode="auto">
          <a:xfrm>
            <a:off x="1066800" y="4648200"/>
            <a:ext cx="1219200" cy="1219200"/>
          </a:xfrm>
          <a:prstGeom prst="rect">
            <a:avLst/>
          </a:prstGeom>
          <a:noFill/>
          <a:ln w="9525">
            <a:noFill/>
            <a:miter lim="800000"/>
            <a:headEnd/>
            <a:tailEnd/>
          </a:ln>
        </p:spPr>
      </p:pic>
      <p:pic>
        <p:nvPicPr>
          <p:cNvPr id="20495" name="Picture 18"/>
          <p:cNvPicPr>
            <a:picLocks noChangeAspect="1" noChangeArrowheads="1"/>
          </p:cNvPicPr>
          <p:nvPr/>
        </p:nvPicPr>
        <p:blipFill>
          <a:blip r:embed="rId9"/>
          <a:srcRect/>
          <a:stretch>
            <a:fillRect/>
          </a:stretch>
        </p:blipFill>
        <p:spPr bwMode="auto">
          <a:xfrm>
            <a:off x="7924800" y="4724400"/>
            <a:ext cx="1219200" cy="1108075"/>
          </a:xfrm>
          <a:prstGeom prst="rect">
            <a:avLst/>
          </a:prstGeom>
          <a:noFill/>
          <a:ln w="9525">
            <a:noFill/>
            <a:miter lim="800000"/>
            <a:headEnd/>
            <a:tailEnd/>
          </a:ln>
        </p:spPr>
      </p:pic>
      <p:pic>
        <p:nvPicPr>
          <p:cNvPr id="20496" name="Picture 3" descr="logo baru"/>
          <p:cNvPicPr>
            <a:picLocks noChangeAspect="1" noChangeArrowheads="1"/>
          </p:cNvPicPr>
          <p:nvPr/>
        </p:nvPicPr>
        <p:blipFill>
          <a:blip r:embed="rId10"/>
          <a:srcRect/>
          <a:stretch>
            <a:fillRect/>
          </a:stretch>
        </p:blipFill>
        <p:spPr bwMode="auto">
          <a:xfrm>
            <a:off x="6705600" y="4770438"/>
            <a:ext cx="1108075" cy="1020762"/>
          </a:xfrm>
          <a:prstGeom prst="rect">
            <a:avLst/>
          </a:prstGeom>
          <a:noFill/>
          <a:ln w="9525">
            <a:noFill/>
            <a:miter lim="800000"/>
            <a:headEnd/>
            <a:tailEnd/>
          </a:ln>
        </p:spPr>
      </p:pic>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228600" y="304800"/>
            <a:ext cx="8534400" cy="13075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2800" b="0" dirty="0">
                <a:solidFill>
                  <a:schemeClr val="bg1"/>
                </a:solidFill>
                <a:latin typeface="Calibri" pitchFamily="34" charset="0"/>
                <a:cs typeface="Calibri" pitchFamily="34" charset="0"/>
              </a:rPr>
              <a:t>1-</a:t>
            </a:r>
            <a:r>
              <a:rPr lang="en-US" sz="2800" b="0" dirty="0">
                <a:solidFill>
                  <a:schemeClr val="bg1"/>
                </a:solidFill>
                <a:latin typeface="Calibri" pitchFamily="34" charset="0"/>
                <a:cs typeface="Calibri" pitchFamily="34" charset="0"/>
              </a:rPr>
              <a:t>7</a:t>
            </a:r>
            <a:r>
              <a:rPr lang="tr-TR" sz="2800" b="0" dirty="0">
                <a:solidFill>
                  <a:schemeClr val="bg1"/>
                </a:solidFill>
                <a:latin typeface="Calibri" pitchFamily="34" charset="0"/>
                <a:cs typeface="Calibri" pitchFamily="34" charset="0"/>
              </a:rPr>
              <a:t> Some</a:t>
            </a:r>
            <a:r>
              <a:rPr lang="en-US" sz="2800" b="0" dirty="0">
                <a:solidFill>
                  <a:schemeClr val="bg1"/>
                </a:solidFill>
                <a:latin typeface="Calibri" pitchFamily="34" charset="0"/>
                <a:cs typeface="Calibri" pitchFamily="34" charset="0"/>
              </a:rPr>
              <a:t> HCB do not have their own Halal manual standard, e.g. written slaughtering requirements.</a:t>
            </a:r>
          </a:p>
        </p:txBody>
      </p:sp>
      <p:pic>
        <p:nvPicPr>
          <p:cNvPr id="21509" name="Picture 11" descr="http://www.cs.ox.ac.uk/images/research/se.jpg"/>
          <p:cNvPicPr>
            <a:picLocks noChangeAspect="1" noChangeArrowheads="1"/>
          </p:cNvPicPr>
          <p:nvPr/>
        </p:nvPicPr>
        <p:blipFill>
          <a:blip r:embed="rId2"/>
          <a:srcRect/>
          <a:stretch>
            <a:fillRect/>
          </a:stretch>
        </p:blipFill>
        <p:spPr bwMode="auto">
          <a:xfrm>
            <a:off x="4902200" y="2286000"/>
            <a:ext cx="4048125" cy="2686050"/>
          </a:xfrm>
          <a:prstGeom prst="rect">
            <a:avLst/>
          </a:prstGeom>
          <a:noFill/>
          <a:ln w="9525">
            <a:noFill/>
            <a:miter lim="800000"/>
            <a:headEnd/>
            <a:tailEnd/>
          </a:ln>
        </p:spPr>
      </p:pic>
      <p:pic>
        <p:nvPicPr>
          <p:cNvPr id="21510" name="Picture 13" descr="http://www.poultryhouse.org.cn/images/Poultry%20Slaughtering.jpg"/>
          <p:cNvPicPr>
            <a:picLocks noChangeAspect="1" noChangeArrowheads="1"/>
          </p:cNvPicPr>
          <p:nvPr/>
        </p:nvPicPr>
        <p:blipFill>
          <a:blip r:embed="rId3"/>
          <a:srcRect/>
          <a:stretch>
            <a:fillRect/>
          </a:stretch>
        </p:blipFill>
        <p:spPr bwMode="auto">
          <a:xfrm>
            <a:off x="228600" y="2286000"/>
            <a:ext cx="4673600" cy="35052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8074"/>
            <a:ext cx="7772400" cy="3204000"/>
          </a:xfrm>
        </p:spPr>
        <p:txBody>
          <a:bodyPr>
            <a:normAutofit fontScale="90000"/>
          </a:bodyPr>
          <a:lstStyle/>
          <a:p>
            <a:pPr>
              <a:spcBef>
                <a:spcPct val="105000"/>
              </a:spcBef>
            </a:pPr>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solidFill>
                  <a:schemeClr val="tx1">
                    <a:lumMod val="65000"/>
                    <a:lumOff val="35000"/>
                  </a:schemeClr>
                </a:solidFill>
                <a:latin typeface="Century Gothic" pitchFamily="34" charset="0"/>
              </a:rPr>
              <a:t/>
            </a:r>
            <a:br>
              <a:rPr lang="en-US" dirty="0" smtClean="0">
                <a:solidFill>
                  <a:schemeClr val="tx1">
                    <a:lumMod val="65000"/>
                    <a:lumOff val="35000"/>
                  </a:schemeClr>
                </a:solidFill>
                <a:latin typeface="Century Gothic" pitchFamily="34" charset="0"/>
              </a:rPr>
            </a:br>
            <a:r>
              <a:rPr lang="en-US" dirty="0" smtClean="0">
                <a:latin typeface="Century Gothic" pitchFamily="34" charset="0"/>
                <a:ea typeface="MS PGothic" pitchFamily="34" charset="-128"/>
                <a:cs typeface="Calibri" pitchFamily="34" charset="0"/>
              </a:rPr>
              <a:t>Common Mistakes Practiced by Halal Certification Bodies</a:t>
            </a:r>
            <a:br>
              <a:rPr lang="en-US" dirty="0" smtClean="0">
                <a:latin typeface="Century Gothic" pitchFamily="34" charset="0"/>
                <a:ea typeface="MS PGothic" pitchFamily="34" charset="-128"/>
                <a:cs typeface="Calibri" pitchFamily="34" charset="0"/>
              </a:rPr>
            </a:br>
            <a:r>
              <a:rPr lang="en-US" sz="3600" dirty="0" smtClean="0">
                <a:latin typeface="Century Gothic" pitchFamily="34" charset="0"/>
                <a:ea typeface="MS PGothic" pitchFamily="34" charset="-128"/>
                <a:cs typeface="Calibri" pitchFamily="34" charset="0"/>
              </a:rPr>
              <a:t>How Important is Halal to You?</a:t>
            </a:r>
            <a:br>
              <a:rPr lang="en-US" sz="3600" dirty="0" smtClean="0">
                <a:latin typeface="Century Gothic" pitchFamily="34" charset="0"/>
                <a:ea typeface="MS PGothic" pitchFamily="34" charset="-128"/>
                <a:cs typeface="Calibri" pitchFamily="34" charset="0"/>
              </a:rPr>
            </a:br>
            <a:r>
              <a:rPr lang="en-US" sz="3600" dirty="0" smtClean="0">
                <a:latin typeface="Century Gothic" pitchFamily="34" charset="0"/>
                <a:ea typeface="MS PGothic" pitchFamily="34" charset="-128"/>
                <a:cs typeface="Calibri" pitchFamily="34" charset="0"/>
              </a:rPr>
              <a:t/>
            </a:r>
            <a:br>
              <a:rPr lang="en-US" sz="3600" dirty="0" smtClean="0">
                <a:latin typeface="Century Gothic" pitchFamily="34" charset="0"/>
                <a:ea typeface="MS PGothic" pitchFamily="34" charset="-128"/>
                <a:cs typeface="Calibri" pitchFamily="34" charset="0"/>
              </a:rPr>
            </a:br>
            <a:r>
              <a:rPr lang="en-US" sz="2200" dirty="0" smtClean="0">
                <a:latin typeface="Century Gothic" pitchFamily="34" charset="0"/>
                <a:ea typeface="MS PGothic" pitchFamily="34" charset="-128"/>
                <a:cs typeface="Calibri" pitchFamily="34" charset="0"/>
              </a:rPr>
              <a:t>By: Dr. Hani M. Al-Mazeedi</a:t>
            </a:r>
            <a:r>
              <a:rPr lang="en-US" sz="3600" dirty="0" smtClean="0">
                <a:latin typeface="Century Gothic" pitchFamily="34" charset="0"/>
                <a:ea typeface="MS PGothic" pitchFamily="34" charset="-128"/>
                <a:cs typeface="Calibri" pitchFamily="34" charset="0"/>
              </a:rPr>
              <a:t> </a:t>
            </a:r>
            <a:r>
              <a:rPr lang="ar-KW" sz="3600" dirty="0" smtClean="0">
                <a:latin typeface="Century Gothic" pitchFamily="34" charset="0"/>
                <a:ea typeface="MS PGothic" pitchFamily="34" charset="-128"/>
                <a:cs typeface="Calibri" pitchFamily="34" charset="0"/>
              </a:rPr>
              <a:t/>
            </a:r>
            <a:br>
              <a:rPr lang="ar-KW" sz="3600" dirty="0" smtClean="0">
                <a:latin typeface="Century Gothic" pitchFamily="34" charset="0"/>
                <a:ea typeface="MS PGothic" pitchFamily="34" charset="-128"/>
                <a:cs typeface="Calibri" pitchFamily="34" charset="0"/>
              </a:rPr>
            </a:b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ChangeArrowheads="1"/>
          </p:cNvSpPr>
          <p:nvPr/>
        </p:nvSpPr>
        <p:spPr bwMode="auto">
          <a:xfrm>
            <a:off x="228600" y="228600"/>
            <a:ext cx="8534400" cy="14773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3000" b="0" dirty="0">
                <a:solidFill>
                  <a:schemeClr val="bg1"/>
                </a:solidFill>
                <a:latin typeface="Calibri" pitchFamily="34" charset="0"/>
                <a:cs typeface="Calibri" pitchFamily="34" charset="0"/>
              </a:rPr>
              <a:t>1-</a:t>
            </a:r>
            <a:r>
              <a:rPr lang="en-US" sz="3000" b="0" dirty="0">
                <a:solidFill>
                  <a:schemeClr val="bg1"/>
                </a:solidFill>
                <a:latin typeface="Calibri" pitchFamily="34" charset="0"/>
                <a:cs typeface="Calibri" pitchFamily="34" charset="0"/>
              </a:rPr>
              <a:t>8</a:t>
            </a:r>
            <a:r>
              <a:rPr lang="tr-TR" sz="3000" b="0" dirty="0">
                <a:solidFill>
                  <a:schemeClr val="bg1"/>
                </a:solidFill>
                <a:latin typeface="Calibri" pitchFamily="34" charset="0"/>
                <a:cs typeface="Calibri" pitchFamily="34" charset="0"/>
              </a:rPr>
              <a:t> </a:t>
            </a:r>
            <a:r>
              <a:rPr lang="en-US" sz="3000" b="0" dirty="0">
                <a:solidFill>
                  <a:schemeClr val="bg1"/>
                </a:solidFill>
                <a:latin typeface="Calibri" pitchFamily="34" charset="0"/>
                <a:cs typeface="Calibri" pitchFamily="34" charset="0"/>
              </a:rPr>
              <a:t>Many Halal meat certifying bodies are ignorant with the Halal requirements of processed food.</a:t>
            </a:r>
          </a:p>
        </p:txBody>
      </p:sp>
      <p:pic>
        <p:nvPicPr>
          <p:cNvPr id="22533" name="Picture 12" descr="http://www.longislanddeli.com/gallery/slides/Hot%20Meals%20Daily.jpg"/>
          <p:cNvPicPr>
            <a:picLocks noChangeAspect="1" noChangeArrowheads="1"/>
          </p:cNvPicPr>
          <p:nvPr/>
        </p:nvPicPr>
        <p:blipFill>
          <a:blip r:embed="rId2"/>
          <a:srcRect/>
          <a:stretch>
            <a:fillRect/>
          </a:stretch>
        </p:blipFill>
        <p:spPr bwMode="auto">
          <a:xfrm>
            <a:off x="190500" y="1905000"/>
            <a:ext cx="3924300" cy="2971800"/>
          </a:xfrm>
          <a:prstGeom prst="rect">
            <a:avLst/>
          </a:prstGeom>
          <a:noFill/>
          <a:ln w="9525">
            <a:noFill/>
            <a:miter lim="800000"/>
            <a:headEnd/>
            <a:tailEnd/>
          </a:ln>
        </p:spPr>
      </p:pic>
      <p:pic>
        <p:nvPicPr>
          <p:cNvPr id="22534" name="Picture 9"/>
          <p:cNvPicPr>
            <a:picLocks noChangeAspect="1" noChangeArrowheads="1"/>
          </p:cNvPicPr>
          <p:nvPr/>
        </p:nvPicPr>
        <p:blipFill>
          <a:blip r:embed="rId3"/>
          <a:srcRect/>
          <a:stretch>
            <a:fillRect/>
          </a:stretch>
        </p:blipFill>
        <p:spPr bwMode="auto">
          <a:xfrm>
            <a:off x="0" y="5029200"/>
            <a:ext cx="1560513" cy="1581150"/>
          </a:xfrm>
          <a:prstGeom prst="rect">
            <a:avLst/>
          </a:prstGeom>
          <a:noFill/>
          <a:ln w="9525">
            <a:noFill/>
            <a:miter lim="800000"/>
            <a:headEnd/>
            <a:tailEnd/>
          </a:ln>
        </p:spPr>
      </p:pic>
      <p:sp>
        <p:nvSpPr>
          <p:cNvPr id="6" name="Rectangle 11"/>
          <p:cNvSpPr>
            <a:spLocks noChangeArrowheads="1"/>
          </p:cNvSpPr>
          <p:nvPr/>
        </p:nvSpPr>
        <p:spPr bwMode="auto">
          <a:xfrm>
            <a:off x="4267200" y="1905000"/>
            <a:ext cx="4724399" cy="4893647"/>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spcBef>
                <a:spcPts val="600"/>
              </a:spcBef>
              <a:defRPr/>
            </a:pPr>
            <a:r>
              <a:rPr lang="en-US" sz="2600" b="0" dirty="0">
                <a:latin typeface="Calibri" pitchFamily="34" charset="0"/>
                <a:ea typeface="Calibri" pitchFamily="34" charset="0"/>
                <a:cs typeface="Calibri" pitchFamily="34" charset="0"/>
              </a:rPr>
              <a:t>In the west, HCB that certify restaurants that sell </a:t>
            </a:r>
            <a:r>
              <a:rPr lang="en-US" sz="2600" dirty="0">
                <a:solidFill>
                  <a:srgbClr val="0033CC"/>
                </a:solidFill>
                <a:latin typeface="Calibri" pitchFamily="34" charset="0"/>
                <a:ea typeface="Calibri" pitchFamily="34" charset="0"/>
                <a:cs typeface="Calibri" pitchFamily="34" charset="0"/>
              </a:rPr>
              <a:t>meals containing their own Halal certified meat </a:t>
            </a:r>
            <a:r>
              <a:rPr lang="en-US" sz="2600" b="0" dirty="0">
                <a:latin typeface="Calibri" pitchFamily="34" charset="0"/>
                <a:ea typeface="Calibri" pitchFamily="34" charset="0"/>
                <a:cs typeface="Calibri" pitchFamily="34" charset="0"/>
              </a:rPr>
              <a:t>they</a:t>
            </a:r>
            <a:r>
              <a:rPr lang="en-US" sz="2600" dirty="0">
                <a:solidFill>
                  <a:srgbClr val="0033CC"/>
                </a:solidFill>
                <a:latin typeface="Calibri" pitchFamily="34" charset="0"/>
                <a:ea typeface="Calibri" pitchFamily="34" charset="0"/>
                <a:cs typeface="Calibri" pitchFamily="34" charset="0"/>
              </a:rPr>
              <a:t> </a:t>
            </a:r>
            <a:r>
              <a:rPr lang="en-US" sz="2600" b="0" dirty="0">
                <a:latin typeface="Calibri" pitchFamily="34" charset="0"/>
                <a:ea typeface="Calibri" pitchFamily="34" charset="0"/>
                <a:cs typeface="Calibri" pitchFamily="34" charset="0"/>
              </a:rPr>
              <a:t>do not pay attention to other food ingredients contained these meals (e.g. cheeses in burgers, bread, and sauces,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228600" y="304800"/>
            <a:ext cx="8534400" cy="14811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3200" b="0" dirty="0">
                <a:solidFill>
                  <a:schemeClr val="bg1"/>
                </a:solidFill>
                <a:latin typeface="Calibri" pitchFamily="34" charset="0"/>
                <a:cs typeface="Calibri" pitchFamily="34" charset="0"/>
              </a:rPr>
              <a:t>1-</a:t>
            </a:r>
            <a:r>
              <a:rPr lang="en-US" sz="3200" b="0" dirty="0">
                <a:solidFill>
                  <a:schemeClr val="bg1"/>
                </a:solidFill>
                <a:latin typeface="Calibri" pitchFamily="34" charset="0"/>
                <a:cs typeface="Calibri" pitchFamily="34" charset="0"/>
              </a:rPr>
              <a:t>9</a:t>
            </a:r>
            <a:r>
              <a:rPr lang="tr-TR" sz="3200" b="0" dirty="0">
                <a:solidFill>
                  <a:schemeClr val="bg1"/>
                </a:solidFill>
                <a:latin typeface="Calibri" pitchFamily="34" charset="0"/>
                <a:cs typeface="Calibri" pitchFamily="34" charset="0"/>
              </a:rPr>
              <a:t> </a:t>
            </a:r>
            <a:r>
              <a:rPr lang="en-US" sz="3200" b="0" dirty="0">
                <a:solidFill>
                  <a:schemeClr val="bg1"/>
                </a:solidFill>
                <a:latin typeface="Calibri" pitchFamily="34" charset="0"/>
                <a:cs typeface="Calibri" pitchFamily="34" charset="0"/>
              </a:rPr>
              <a:t>HCB’s activities are not regulated by any Halal laws. </a:t>
            </a:r>
          </a:p>
        </p:txBody>
      </p:sp>
      <p:pic>
        <p:nvPicPr>
          <p:cNvPr id="18443" name="Picture 8"/>
          <p:cNvPicPr>
            <a:picLocks noChangeAspect="1" noChangeArrowheads="1"/>
          </p:cNvPicPr>
          <p:nvPr/>
        </p:nvPicPr>
        <p:blipFill>
          <a:blip r:embed="rId2"/>
          <a:srcRect/>
          <a:stretch>
            <a:fillRect/>
          </a:stretch>
        </p:blipFill>
        <p:spPr bwMode="auto">
          <a:xfrm>
            <a:off x="5562600" y="1981200"/>
            <a:ext cx="2247900" cy="2286000"/>
          </a:xfrm>
          <a:prstGeom prst="rect">
            <a:avLst/>
          </a:prstGeom>
          <a:noFill/>
          <a:ln w="9525">
            <a:noFill/>
            <a:miter lim="800000"/>
            <a:headEnd/>
            <a:tailEnd/>
          </a:ln>
        </p:spPr>
      </p:pic>
      <p:grpSp>
        <p:nvGrpSpPr>
          <p:cNvPr id="2" name="Group 11"/>
          <p:cNvGrpSpPr>
            <a:grpSpLocks/>
          </p:cNvGrpSpPr>
          <p:nvPr/>
        </p:nvGrpSpPr>
        <p:grpSpPr bwMode="auto">
          <a:xfrm>
            <a:off x="228600" y="1905000"/>
            <a:ext cx="4419600" cy="4876800"/>
            <a:chOff x="228600" y="2362206"/>
            <a:chExt cx="4419600" cy="4876618"/>
          </a:xfrm>
        </p:grpSpPr>
        <p:pic>
          <p:nvPicPr>
            <p:cNvPr id="23562" name="Picture 2" descr="http://i.dailymail.co.uk/i/pix/2010/08/05/article-1300589-0AB2347E000005DC-395_468x313.jpg"/>
            <p:cNvPicPr>
              <a:picLocks noChangeAspect="1" noChangeArrowheads="1"/>
            </p:cNvPicPr>
            <p:nvPr/>
          </p:nvPicPr>
          <p:blipFill>
            <a:blip r:embed="rId3"/>
            <a:srcRect/>
            <a:stretch>
              <a:fillRect/>
            </a:stretch>
          </p:blipFill>
          <p:spPr bwMode="auto">
            <a:xfrm>
              <a:off x="228600" y="5181582"/>
              <a:ext cx="3076240" cy="2057242"/>
            </a:xfrm>
            <a:prstGeom prst="rect">
              <a:avLst/>
            </a:prstGeom>
            <a:noFill/>
            <a:ln w="9525">
              <a:noFill/>
              <a:miter lim="800000"/>
              <a:headEnd/>
              <a:tailEnd/>
            </a:ln>
          </p:spPr>
        </p:pic>
        <p:sp>
          <p:nvSpPr>
            <p:cNvPr id="8" name="Rectangle 11"/>
            <p:cNvSpPr>
              <a:spLocks noChangeArrowheads="1"/>
            </p:cNvSpPr>
            <p:nvPr/>
          </p:nvSpPr>
          <p:spPr bwMode="auto">
            <a:xfrm>
              <a:off x="228600" y="2362206"/>
              <a:ext cx="4419600" cy="2610746"/>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Are all </a:t>
              </a:r>
              <a:r>
                <a:rPr lang="tr-TR" sz="2800" b="0" dirty="0">
                  <a:latin typeface="Calibri" pitchFamily="34" charset="0"/>
                  <a:ea typeface="Calibri" pitchFamily="34" charset="0"/>
                  <a:cs typeface="Calibri" pitchFamily="34" charset="0"/>
                </a:rPr>
                <a:t>Halal </a:t>
              </a:r>
              <a:r>
                <a:rPr lang="en-US" sz="2800" b="0" dirty="0">
                  <a:latin typeface="Calibri" pitchFamily="34" charset="0"/>
                  <a:ea typeface="Calibri" pitchFamily="34" charset="0"/>
                  <a:cs typeface="Calibri" pitchFamily="34" charset="0"/>
                </a:rPr>
                <a:t>certified products/services  or meat </a:t>
              </a:r>
              <a:r>
                <a:rPr lang="en-US" sz="2800" u="sng" dirty="0">
                  <a:latin typeface="Calibri" pitchFamily="34" charset="0"/>
                  <a:ea typeface="Calibri" pitchFamily="34" charset="0"/>
                  <a:cs typeface="Calibri" pitchFamily="34" charset="0"/>
                </a:rPr>
                <a:t>comply</a:t>
              </a:r>
              <a:r>
                <a:rPr lang="en-US" sz="2800" b="0" dirty="0">
                  <a:latin typeface="Calibri" pitchFamily="34" charset="0"/>
                  <a:ea typeface="Calibri" pitchFamily="34" charset="0"/>
                  <a:cs typeface="Calibri" pitchFamily="34" charset="0"/>
                </a:rPr>
                <a:t> with Halal requirements?</a:t>
              </a:r>
            </a:p>
          </p:txBody>
        </p:sp>
        <p:pic>
          <p:nvPicPr>
            <p:cNvPr id="23566" name="Picture 10"/>
            <p:cNvPicPr>
              <a:picLocks noChangeAspect="1" noChangeArrowheads="1"/>
            </p:cNvPicPr>
            <p:nvPr/>
          </p:nvPicPr>
          <p:blipFill>
            <a:blip r:embed="rId4"/>
            <a:srcRect/>
            <a:stretch>
              <a:fillRect/>
            </a:stretch>
          </p:blipFill>
          <p:spPr bwMode="auto">
            <a:xfrm>
              <a:off x="3429000" y="5257781"/>
              <a:ext cx="838200" cy="838136"/>
            </a:xfrm>
            <a:prstGeom prst="rect">
              <a:avLst/>
            </a:prstGeom>
            <a:noFill/>
            <a:ln w="9525">
              <a:noFill/>
              <a:miter lim="800000"/>
              <a:headEnd/>
              <a:tailEnd/>
            </a:ln>
          </p:spPr>
        </p:pic>
      </p:grpSp>
      <p:sp>
        <p:nvSpPr>
          <p:cNvPr id="9" name="Rectangle 11"/>
          <p:cNvSpPr>
            <a:spLocks noChangeArrowheads="1"/>
          </p:cNvSpPr>
          <p:nvPr/>
        </p:nvSpPr>
        <p:spPr bwMode="auto">
          <a:xfrm>
            <a:off x="4572000" y="4648200"/>
            <a:ext cx="4419600" cy="1964512"/>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Halal </a:t>
            </a:r>
            <a:r>
              <a:rPr lang="en-US" sz="2800" u="sng" dirty="0">
                <a:latin typeface="Calibri" pitchFamily="34" charset="0"/>
                <a:ea typeface="Calibri" pitchFamily="34" charset="0"/>
                <a:cs typeface="Calibri" pitchFamily="34" charset="0"/>
              </a:rPr>
              <a:t>laboratory analyses </a:t>
            </a:r>
            <a:r>
              <a:rPr lang="en-US" sz="2800" b="0" dirty="0">
                <a:latin typeface="Calibri" pitchFamily="34" charset="0"/>
                <a:ea typeface="Calibri" pitchFamily="34" charset="0"/>
                <a:cs typeface="Calibri" pitchFamily="34" charset="0"/>
              </a:rPr>
              <a:t>must be performed by Muslims.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43"/>
                                        </p:tgtEl>
                                        <p:attrNameLst>
                                          <p:attrName>style.visibility</p:attrName>
                                        </p:attrNameLst>
                                      </p:cBhvr>
                                      <p:to>
                                        <p:strVal val="visible"/>
                                      </p:to>
                                    </p:set>
                                    <p:anim calcmode="lin" valueType="num">
                                      <p:cBhvr additive="base">
                                        <p:cTn id="13" dur="500" fill="hold"/>
                                        <p:tgtEl>
                                          <p:spTgt spid="18443"/>
                                        </p:tgtEl>
                                        <p:attrNameLst>
                                          <p:attrName>ppt_x</p:attrName>
                                        </p:attrNameLst>
                                      </p:cBhvr>
                                      <p:tavLst>
                                        <p:tav tm="0">
                                          <p:val>
                                            <p:strVal val="#ppt_x"/>
                                          </p:val>
                                        </p:tav>
                                        <p:tav tm="100000">
                                          <p:val>
                                            <p:strVal val="#ppt_x"/>
                                          </p:val>
                                        </p:tav>
                                      </p:tavLst>
                                    </p:anim>
                                    <p:anim calcmode="lin" valueType="num">
                                      <p:cBhvr additive="base">
                                        <p:cTn id="14"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rot="-1004092">
            <a:off x="4318000" y="487363"/>
            <a:ext cx="3992563" cy="5843587"/>
          </a:xfrm>
          <a:prstGeom prst="rect">
            <a:avLst/>
          </a:prstGeom>
          <a:noFill/>
          <a:ln w="9525">
            <a:noFill/>
            <a:miter lim="800000"/>
            <a:headEnd/>
            <a:tailEnd/>
          </a:ln>
        </p:spPr>
      </p:pic>
      <p:sp>
        <p:nvSpPr>
          <p:cNvPr id="5" name="Rectangle 11"/>
          <p:cNvSpPr>
            <a:spLocks noChangeArrowheads="1"/>
          </p:cNvSpPr>
          <p:nvPr/>
        </p:nvSpPr>
        <p:spPr bwMode="auto">
          <a:xfrm>
            <a:off x="76200" y="533400"/>
            <a:ext cx="3429000" cy="203132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Some HCB sign and seal a blank Halal certificate!!</a:t>
            </a:r>
          </a:p>
        </p:txBody>
      </p:sp>
      <p:sp>
        <p:nvSpPr>
          <p:cNvPr id="6" name="Rectangle 11"/>
          <p:cNvSpPr>
            <a:spLocks noChangeArrowheads="1"/>
          </p:cNvSpPr>
          <p:nvPr/>
        </p:nvSpPr>
        <p:spPr bwMode="auto">
          <a:xfrm>
            <a:off x="76200" y="5334000"/>
            <a:ext cx="4953000" cy="1307537"/>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solidFill>
                  <a:schemeClr val="bg1"/>
                </a:solidFill>
                <a:latin typeface="Calibri" pitchFamily="34" charset="0"/>
                <a:ea typeface="Calibri" pitchFamily="34" charset="0"/>
                <a:cs typeface="Calibri" pitchFamily="34" charset="0"/>
              </a:rPr>
              <a:t>How many Halal consignments have similar Halal certificates?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1"/>
          <p:cNvSpPr>
            <a:spLocks noChangeArrowheads="1"/>
          </p:cNvSpPr>
          <p:nvPr/>
        </p:nvSpPr>
        <p:spPr bwMode="auto">
          <a:xfrm>
            <a:off x="152400" y="304800"/>
            <a:ext cx="8686800" cy="2031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tr-TR" sz="2800" b="0" dirty="0">
                <a:latin typeface="Calibri" pitchFamily="34" charset="0"/>
                <a:cs typeface="Calibri" pitchFamily="34" charset="0"/>
              </a:rPr>
              <a:t>1-1</a:t>
            </a:r>
            <a:r>
              <a:rPr lang="en-US" sz="2800" b="0" dirty="0">
                <a:latin typeface="Calibri" pitchFamily="34" charset="0"/>
                <a:cs typeface="Calibri" pitchFamily="34" charset="0"/>
              </a:rPr>
              <a:t>0</a:t>
            </a:r>
            <a:r>
              <a:rPr lang="tr-TR" sz="2800" b="0" dirty="0">
                <a:latin typeface="Calibri" pitchFamily="34" charset="0"/>
                <a:cs typeface="Calibri" pitchFamily="34" charset="0"/>
              </a:rPr>
              <a:t> </a:t>
            </a:r>
            <a:r>
              <a:rPr lang="en-US" sz="2800" b="0" dirty="0">
                <a:latin typeface="Calibri" pitchFamily="34" charset="0"/>
                <a:cs typeface="Calibri" pitchFamily="34" charset="0"/>
              </a:rPr>
              <a:t>despite of the meetings and efforts in various countries, a universal Halal certification system has not evolved yet due to </a:t>
            </a:r>
            <a:r>
              <a:rPr lang="en-US" sz="2800" u="sng" dirty="0">
                <a:solidFill>
                  <a:srgbClr val="FF0000"/>
                </a:solidFill>
                <a:latin typeface="Calibri" pitchFamily="34" charset="0"/>
                <a:cs typeface="Calibri" pitchFamily="34" charset="0"/>
              </a:rPr>
              <a:t>lack</a:t>
            </a:r>
            <a:r>
              <a:rPr lang="en-US" sz="2800" b="0" dirty="0">
                <a:latin typeface="Calibri" pitchFamily="34" charset="0"/>
                <a:cs typeface="Calibri" pitchFamily="34" charset="0"/>
              </a:rPr>
              <a:t> of concerted</a:t>
            </a:r>
            <a:r>
              <a:rPr lang="ar-KW" sz="2800" b="0" dirty="0">
                <a:latin typeface="Calibri" pitchFamily="34" charset="0"/>
                <a:cs typeface="Times New Roman" pitchFamily="18" charset="0"/>
              </a:rPr>
              <a:t>متضافرة </a:t>
            </a:r>
            <a:r>
              <a:rPr lang="en-US" sz="2800" b="0" dirty="0">
                <a:latin typeface="Calibri" pitchFamily="34" charset="0"/>
                <a:cs typeface="Calibri" pitchFamily="34" charset="0"/>
              </a:rPr>
              <a:t> efforts. </a:t>
            </a:r>
          </a:p>
        </p:txBody>
      </p:sp>
      <p:pic>
        <p:nvPicPr>
          <p:cNvPr id="25605" name="Picture 7"/>
          <p:cNvPicPr>
            <a:picLocks noChangeAspect="1" noChangeArrowheads="1"/>
          </p:cNvPicPr>
          <p:nvPr/>
        </p:nvPicPr>
        <p:blipFill>
          <a:blip r:embed="rId2"/>
          <a:srcRect/>
          <a:stretch>
            <a:fillRect/>
          </a:stretch>
        </p:blipFill>
        <p:spPr bwMode="auto">
          <a:xfrm>
            <a:off x="0" y="5024438"/>
            <a:ext cx="1747838" cy="1376362"/>
          </a:xfrm>
          <a:prstGeom prst="rect">
            <a:avLst/>
          </a:prstGeom>
          <a:noFill/>
          <a:ln w="9525">
            <a:noFill/>
            <a:miter lim="800000"/>
            <a:headEnd/>
            <a:tailEnd/>
          </a:ln>
        </p:spPr>
      </p:pic>
      <p:pic>
        <p:nvPicPr>
          <p:cNvPr id="25606" name="Picture 8"/>
          <p:cNvPicPr>
            <a:picLocks noChangeAspect="1" noChangeArrowheads="1"/>
          </p:cNvPicPr>
          <p:nvPr/>
        </p:nvPicPr>
        <p:blipFill>
          <a:blip r:embed="rId3"/>
          <a:srcRect/>
          <a:stretch>
            <a:fillRect/>
          </a:stretch>
        </p:blipFill>
        <p:spPr bwMode="auto">
          <a:xfrm>
            <a:off x="1828800" y="5181600"/>
            <a:ext cx="1606550" cy="1204913"/>
          </a:xfrm>
          <a:prstGeom prst="rect">
            <a:avLst/>
          </a:prstGeom>
          <a:noFill/>
          <a:ln w="9525">
            <a:noFill/>
            <a:miter lim="800000"/>
            <a:headEnd/>
            <a:tailEnd/>
          </a:ln>
        </p:spPr>
      </p:pic>
      <p:pic>
        <p:nvPicPr>
          <p:cNvPr id="25607" name="Picture 9"/>
          <p:cNvPicPr>
            <a:picLocks noChangeAspect="1" noChangeArrowheads="1"/>
          </p:cNvPicPr>
          <p:nvPr/>
        </p:nvPicPr>
        <p:blipFill>
          <a:blip r:embed="rId4"/>
          <a:srcRect/>
          <a:stretch>
            <a:fillRect/>
          </a:stretch>
        </p:blipFill>
        <p:spPr bwMode="auto">
          <a:xfrm>
            <a:off x="5410200" y="4038600"/>
            <a:ext cx="1771650" cy="1333500"/>
          </a:xfrm>
          <a:prstGeom prst="rect">
            <a:avLst/>
          </a:prstGeom>
          <a:noFill/>
          <a:ln w="9525">
            <a:noFill/>
            <a:miter lim="800000"/>
            <a:headEnd/>
            <a:tailEnd/>
          </a:ln>
        </p:spPr>
      </p:pic>
      <p:pic>
        <p:nvPicPr>
          <p:cNvPr id="25608" name="Picture 10"/>
          <p:cNvPicPr>
            <a:picLocks noChangeAspect="1" noChangeArrowheads="1"/>
          </p:cNvPicPr>
          <p:nvPr/>
        </p:nvPicPr>
        <p:blipFill>
          <a:blip r:embed="rId5"/>
          <a:srcRect/>
          <a:stretch>
            <a:fillRect/>
          </a:stretch>
        </p:blipFill>
        <p:spPr bwMode="auto">
          <a:xfrm>
            <a:off x="6400800" y="5410200"/>
            <a:ext cx="2692400" cy="990600"/>
          </a:xfrm>
          <a:prstGeom prst="rect">
            <a:avLst/>
          </a:prstGeom>
          <a:noFill/>
          <a:ln w="9525">
            <a:noFill/>
            <a:miter lim="800000"/>
            <a:headEnd/>
            <a:tailEnd/>
          </a:ln>
        </p:spPr>
      </p:pic>
      <p:pic>
        <p:nvPicPr>
          <p:cNvPr id="25609" name="Picture 11"/>
          <p:cNvPicPr>
            <a:picLocks noChangeAspect="1" noChangeArrowheads="1"/>
          </p:cNvPicPr>
          <p:nvPr/>
        </p:nvPicPr>
        <p:blipFill>
          <a:blip r:embed="rId6"/>
          <a:srcRect/>
          <a:stretch>
            <a:fillRect/>
          </a:stretch>
        </p:blipFill>
        <p:spPr bwMode="auto">
          <a:xfrm>
            <a:off x="3429000" y="5410200"/>
            <a:ext cx="2844800" cy="914400"/>
          </a:xfrm>
          <a:prstGeom prst="rect">
            <a:avLst/>
          </a:prstGeom>
          <a:noFill/>
          <a:ln w="9525">
            <a:noFill/>
            <a:miter lim="800000"/>
            <a:headEnd/>
            <a:tailEnd/>
          </a:ln>
        </p:spPr>
      </p:pic>
      <p:sp>
        <p:nvSpPr>
          <p:cNvPr id="8" name="Rectangle 11"/>
          <p:cNvSpPr>
            <a:spLocks noChangeArrowheads="1"/>
          </p:cNvSpPr>
          <p:nvPr/>
        </p:nvSpPr>
        <p:spPr bwMode="auto">
          <a:xfrm>
            <a:off x="152400" y="2517338"/>
            <a:ext cx="8686800" cy="12926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600" b="0" dirty="0">
                <a:latin typeface="Calibri" pitchFamily="34" charset="0"/>
                <a:cs typeface="Calibri" pitchFamily="34" charset="0"/>
              </a:rPr>
              <a:t>Each Halal organization is trying to protect its own territory</a:t>
            </a:r>
            <a:r>
              <a:rPr lang="ar-SA" sz="2600" b="0" dirty="0">
                <a:latin typeface="Calibri" pitchFamily="34" charset="0"/>
                <a:cs typeface="Times New Roman" pitchFamily="18" charset="0"/>
              </a:rPr>
              <a:t>.</a:t>
            </a:r>
            <a:r>
              <a:rPr lang="en-US" sz="2600" b="0" dirty="0">
                <a:latin typeface="Calibri" pitchFamily="34" charset="0"/>
                <a:cs typeface="Calibri" pitchFamily="34" charset="0"/>
              </a:rPr>
              <a:t> This has affected the infrastructure quality of the Halal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p:cNvPicPr>
            <a:picLocks noChangeAspect="1" noChangeArrowheads="1"/>
          </p:cNvPicPr>
          <p:nvPr/>
        </p:nvPicPr>
        <p:blipFill>
          <a:blip r:embed="rId2"/>
          <a:srcRect/>
          <a:stretch>
            <a:fillRect/>
          </a:stretch>
        </p:blipFill>
        <p:spPr bwMode="auto">
          <a:xfrm>
            <a:off x="1143000" y="76200"/>
            <a:ext cx="7391400" cy="6400800"/>
          </a:xfrm>
          <a:prstGeom prst="rect">
            <a:avLst/>
          </a:prstGeom>
          <a:noFill/>
          <a:ln w="9525">
            <a:noFill/>
            <a:miter lim="800000"/>
            <a:headEnd/>
            <a:tailEnd/>
          </a:ln>
        </p:spPr>
      </p:pic>
      <p:sp>
        <p:nvSpPr>
          <p:cNvPr id="26627" name="Rectangle 7"/>
          <p:cNvSpPr>
            <a:spLocks noChangeArrowheads="1"/>
          </p:cNvSpPr>
          <p:nvPr/>
        </p:nvSpPr>
        <p:spPr bwMode="auto">
          <a:xfrm>
            <a:off x="3638550" y="3287713"/>
            <a:ext cx="2352675" cy="369887"/>
          </a:xfrm>
          <a:prstGeom prst="rect">
            <a:avLst/>
          </a:prstGeom>
          <a:noFill/>
          <a:ln w="9525">
            <a:noFill/>
            <a:miter lim="800000"/>
            <a:headEnd/>
            <a:tailEnd/>
          </a:ln>
        </p:spPr>
        <p:txBody>
          <a:bodyPr wrap="none">
            <a:spAutoFit/>
          </a:bodyPr>
          <a:lstStyle/>
          <a:p>
            <a:pPr algn="ctr"/>
            <a:r>
              <a:rPr lang="en-US">
                <a:latin typeface="Calibri" pitchFamily="34" charset="0"/>
              </a:rPr>
              <a:t>Competent Halal Team</a:t>
            </a:r>
          </a:p>
        </p:txBody>
      </p:sp>
      <p:sp>
        <p:nvSpPr>
          <p:cNvPr id="22533" name="Rectangle 13"/>
          <p:cNvSpPr>
            <a:spLocks noChangeArrowheads="1"/>
          </p:cNvSpPr>
          <p:nvPr/>
        </p:nvSpPr>
        <p:spPr bwMode="auto">
          <a:xfrm>
            <a:off x="152400" y="76200"/>
            <a:ext cx="8839200" cy="13388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700" b="0" dirty="0">
                <a:solidFill>
                  <a:schemeClr val="bg1"/>
                </a:solidFill>
                <a:latin typeface="Calibri" pitchFamily="34" charset="0"/>
                <a:cs typeface="Calibri" pitchFamily="34" charset="0"/>
              </a:rPr>
              <a:t>1-11 Many HCB has no interest in formulating a competent well trained Halal team.</a:t>
            </a:r>
          </a:p>
        </p:txBody>
      </p:sp>
      <p:sp>
        <p:nvSpPr>
          <p:cNvPr id="15" name="Rectangle 11"/>
          <p:cNvSpPr>
            <a:spLocks noChangeArrowheads="1"/>
          </p:cNvSpPr>
          <p:nvPr/>
        </p:nvSpPr>
        <p:spPr bwMode="auto">
          <a:xfrm>
            <a:off x="152400" y="4724400"/>
            <a:ext cx="8839200" cy="2031325"/>
          </a:xfrm>
          <a:prstGeom prst="rect">
            <a:avLst/>
          </a:prstGeom>
          <a:noFill/>
          <a:ln w="2857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800" b="0" dirty="0">
                <a:latin typeface="Calibri" pitchFamily="34" charset="0"/>
                <a:ea typeface="Calibri" pitchFamily="34" charset="0"/>
                <a:cs typeface="Calibri" pitchFamily="34" charset="0"/>
              </a:rPr>
              <a:t>The Halal team of HCB lack training not only in </a:t>
            </a:r>
            <a:r>
              <a:rPr lang="en-US" sz="2800" dirty="0">
                <a:solidFill>
                  <a:srgbClr val="0033CC"/>
                </a:solidFill>
                <a:latin typeface="Calibri" pitchFamily="34" charset="0"/>
                <a:ea typeface="Calibri" pitchFamily="34" charset="0"/>
                <a:cs typeface="Calibri" pitchFamily="34" charset="0"/>
              </a:rPr>
              <a:t>sharieah </a:t>
            </a:r>
            <a:r>
              <a:rPr lang="en-US" sz="2800" b="0" dirty="0">
                <a:latin typeface="Calibri" pitchFamily="34" charset="0"/>
                <a:ea typeface="Calibri" pitchFamily="34" charset="0"/>
                <a:cs typeface="Calibri" pitchFamily="34" charset="0"/>
              </a:rPr>
              <a:t>and </a:t>
            </a:r>
            <a:r>
              <a:rPr lang="en-US" sz="2800" dirty="0">
                <a:solidFill>
                  <a:srgbClr val="0033CC"/>
                </a:solidFill>
                <a:latin typeface="Calibri" pitchFamily="34" charset="0"/>
                <a:ea typeface="Calibri" pitchFamily="34" charset="0"/>
                <a:cs typeface="Calibri" pitchFamily="34" charset="0"/>
              </a:rPr>
              <a:t>scientific knowledge</a:t>
            </a:r>
            <a:r>
              <a:rPr lang="en-US" sz="2800" b="0" dirty="0">
                <a:latin typeface="Calibri" pitchFamily="34" charset="0"/>
                <a:ea typeface="Calibri" pitchFamily="34" charset="0"/>
                <a:cs typeface="Calibri" pitchFamily="34" charset="0"/>
              </a:rPr>
              <a:t> but also in the newly introduced </a:t>
            </a:r>
            <a:r>
              <a:rPr lang="tr-TR" sz="2800" u="sng" dirty="0">
                <a:solidFill>
                  <a:srgbClr val="FF0000"/>
                </a:solidFill>
                <a:latin typeface="Calibri" pitchFamily="34" charset="0"/>
                <a:ea typeface="Calibri" pitchFamily="34" charset="0"/>
                <a:cs typeface="Calibri" pitchFamily="34" charset="0"/>
              </a:rPr>
              <a:t>F</a:t>
            </a:r>
            <a:r>
              <a:rPr lang="en-US" sz="2800" u="sng" dirty="0" err="1">
                <a:solidFill>
                  <a:srgbClr val="FF0000"/>
                </a:solidFill>
                <a:latin typeface="Calibri" pitchFamily="34" charset="0"/>
                <a:ea typeface="Calibri" pitchFamily="34" charset="0"/>
                <a:cs typeface="Calibri" pitchFamily="34" charset="0"/>
              </a:rPr>
              <a:t>ood</a:t>
            </a:r>
            <a:r>
              <a:rPr lang="en-US" sz="2800" u="sng" dirty="0">
                <a:solidFill>
                  <a:srgbClr val="FF0000"/>
                </a:solidFill>
                <a:latin typeface="Calibri" pitchFamily="34" charset="0"/>
                <a:ea typeface="Calibri" pitchFamily="34" charset="0"/>
                <a:cs typeface="Calibri" pitchFamily="34" charset="0"/>
              </a:rPr>
              <a:t> </a:t>
            </a:r>
            <a:r>
              <a:rPr lang="tr-TR" sz="2800" u="sng" dirty="0">
                <a:solidFill>
                  <a:srgbClr val="FF0000"/>
                </a:solidFill>
                <a:latin typeface="Calibri" pitchFamily="34" charset="0"/>
                <a:ea typeface="Calibri" pitchFamily="34" charset="0"/>
                <a:cs typeface="Calibri" pitchFamily="34" charset="0"/>
              </a:rPr>
              <a:t>S</a:t>
            </a:r>
            <a:r>
              <a:rPr lang="en-US" sz="2800" u="sng" dirty="0" err="1">
                <a:solidFill>
                  <a:srgbClr val="FF0000"/>
                </a:solidFill>
                <a:latin typeface="Calibri" pitchFamily="34" charset="0"/>
                <a:ea typeface="Calibri" pitchFamily="34" charset="0"/>
                <a:cs typeface="Calibri" pitchFamily="34" charset="0"/>
              </a:rPr>
              <a:t>afety</a:t>
            </a:r>
            <a:r>
              <a:rPr lang="en-US" sz="2800" u="sng" dirty="0">
                <a:solidFill>
                  <a:srgbClr val="FF0000"/>
                </a:solidFill>
                <a:latin typeface="Calibri" pitchFamily="34" charset="0"/>
                <a:ea typeface="Calibri" pitchFamily="34" charset="0"/>
                <a:cs typeface="Calibri" pitchFamily="34" charset="0"/>
              </a:rPr>
              <a:t> </a:t>
            </a:r>
            <a:r>
              <a:rPr lang="tr-TR" sz="2800" u="sng" dirty="0">
                <a:solidFill>
                  <a:srgbClr val="FF0000"/>
                </a:solidFill>
                <a:latin typeface="Calibri" pitchFamily="34" charset="0"/>
                <a:ea typeface="Calibri" pitchFamily="34" charset="0"/>
                <a:cs typeface="Calibri" pitchFamily="34" charset="0"/>
              </a:rPr>
              <a:t>Management S</a:t>
            </a:r>
            <a:r>
              <a:rPr lang="en-US" sz="2800" u="sng" dirty="0" err="1">
                <a:solidFill>
                  <a:srgbClr val="FF0000"/>
                </a:solidFill>
                <a:latin typeface="Calibri" pitchFamily="34" charset="0"/>
                <a:ea typeface="Calibri" pitchFamily="34" charset="0"/>
                <a:cs typeface="Calibri" pitchFamily="34" charset="0"/>
              </a:rPr>
              <a:t>ystems</a:t>
            </a:r>
            <a:r>
              <a:rPr lang="en-US" sz="2800" u="sng" dirty="0">
                <a:solidFill>
                  <a:srgbClr val="FF0000"/>
                </a:solidFill>
                <a:latin typeface="Calibri" pitchFamily="34" charset="0"/>
                <a:ea typeface="Calibri" pitchFamily="34" charset="0"/>
                <a:cs typeface="Calibri" pitchFamily="34" charset="0"/>
              </a:rPr>
              <a:t> </a:t>
            </a:r>
            <a:r>
              <a:rPr lang="en-US" sz="2800" b="0" dirty="0">
                <a:latin typeface="Calibri" pitchFamily="34" charset="0"/>
                <a:ea typeface="Calibri" pitchFamily="34" charset="0"/>
                <a:cs typeface="Calibri" pitchFamily="34" charset="0"/>
              </a:rPr>
              <a:t>such as </a:t>
            </a:r>
            <a:r>
              <a:rPr lang="en-US" sz="2800" dirty="0">
                <a:solidFill>
                  <a:srgbClr val="0033CC"/>
                </a:solidFill>
                <a:latin typeface="Calibri" pitchFamily="34" charset="0"/>
                <a:ea typeface="Calibri" pitchFamily="34" charset="0"/>
                <a:cs typeface="Calibri" pitchFamily="34" charset="0"/>
              </a:rPr>
              <a:t>ISO22000</a:t>
            </a:r>
            <a:r>
              <a:rPr lang="en-US" sz="2800" b="0" dirty="0">
                <a:latin typeface="Calibri" pitchFamily="34" charset="0"/>
                <a:ea typeface="Calibri" pitchFamily="34" charset="0"/>
                <a:cs typeface="Calibri" pitchFamily="34" charset="0"/>
              </a:rPr>
              <a:t>.</a:t>
            </a:r>
          </a:p>
        </p:txBody>
      </p:sp>
      <p:sp>
        <p:nvSpPr>
          <p:cNvPr id="26634" name="Rectangle 8"/>
          <p:cNvSpPr>
            <a:spLocks noChangeArrowheads="1"/>
          </p:cNvSpPr>
          <p:nvPr/>
        </p:nvSpPr>
        <p:spPr bwMode="auto">
          <a:xfrm>
            <a:off x="5334000" y="1676400"/>
            <a:ext cx="2236788"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Sharieah knowledge </a:t>
            </a:r>
            <a:endParaRPr lang="en-US">
              <a:latin typeface="Calibri" pitchFamily="34" charset="0"/>
            </a:endParaRPr>
          </a:p>
        </p:txBody>
      </p:sp>
      <p:sp>
        <p:nvSpPr>
          <p:cNvPr id="26635" name="Rectangle 9"/>
          <p:cNvSpPr>
            <a:spLocks noChangeArrowheads="1"/>
          </p:cNvSpPr>
          <p:nvPr/>
        </p:nvSpPr>
        <p:spPr bwMode="auto">
          <a:xfrm>
            <a:off x="228600" y="2667000"/>
            <a:ext cx="2262188"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Scientific knowledge</a:t>
            </a:r>
            <a:r>
              <a:rPr lang="en-US" b="0">
                <a:latin typeface="Calibri" pitchFamily="34" charset="0"/>
              </a:rPr>
              <a:t> </a:t>
            </a:r>
            <a:endParaRPr lang="en-US">
              <a:latin typeface="Calibri" pitchFamily="34" charset="0"/>
            </a:endParaRPr>
          </a:p>
        </p:txBody>
      </p:sp>
      <p:sp>
        <p:nvSpPr>
          <p:cNvPr id="26636" name="Rectangle 10"/>
          <p:cNvSpPr>
            <a:spLocks noChangeArrowheads="1"/>
          </p:cNvSpPr>
          <p:nvPr/>
        </p:nvSpPr>
        <p:spPr bwMode="auto">
          <a:xfrm>
            <a:off x="6235700" y="2401888"/>
            <a:ext cx="2436813" cy="646112"/>
          </a:xfrm>
          <a:prstGeom prst="rect">
            <a:avLst/>
          </a:prstGeom>
          <a:noFill/>
          <a:ln w="9525">
            <a:noFill/>
            <a:miter lim="800000"/>
            <a:headEnd/>
            <a:tailEnd/>
          </a:ln>
        </p:spPr>
        <p:txBody>
          <a:bodyPr wrap="none">
            <a:spAutoFit/>
          </a:bodyPr>
          <a:lstStyle/>
          <a:p>
            <a:pPr algn="ctr"/>
            <a:r>
              <a:rPr lang="en-US">
                <a:solidFill>
                  <a:srgbClr val="0033CC"/>
                </a:solidFill>
                <a:latin typeface="Calibri" pitchFamily="34" charset="0"/>
              </a:rPr>
              <a:t>International Standards</a:t>
            </a:r>
          </a:p>
          <a:p>
            <a:pPr algn="ctr"/>
            <a:r>
              <a:rPr lang="en-US">
                <a:solidFill>
                  <a:srgbClr val="0033CC"/>
                </a:solidFill>
                <a:latin typeface="Calibri" pitchFamily="34" charset="0"/>
              </a:rPr>
              <a:t> knowledge </a:t>
            </a:r>
            <a:endParaRPr lang="en-US">
              <a:latin typeface="Calibri" pitchFamily="34" charset="0"/>
            </a:endParaRPr>
          </a:p>
        </p:txBody>
      </p:sp>
      <p:sp>
        <p:nvSpPr>
          <p:cNvPr id="26637" name="Rectangle 11"/>
          <p:cNvSpPr>
            <a:spLocks noChangeArrowheads="1"/>
          </p:cNvSpPr>
          <p:nvPr/>
        </p:nvSpPr>
        <p:spPr bwMode="auto">
          <a:xfrm>
            <a:off x="4294188" y="2819400"/>
            <a:ext cx="944562"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Training</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228600" y="304800"/>
            <a:ext cx="8534400" cy="158068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defRPr/>
            </a:pPr>
            <a:r>
              <a:rPr lang="en-US" sz="2600" b="0" dirty="0">
                <a:solidFill>
                  <a:schemeClr val="bg1"/>
                </a:solidFill>
                <a:latin typeface="Calibri" pitchFamily="34" charset="0"/>
                <a:cs typeface="Calibri" pitchFamily="34" charset="0"/>
              </a:rPr>
              <a:t>1-12 </a:t>
            </a:r>
            <a:r>
              <a:rPr lang="tr-TR" sz="2600" b="0" dirty="0">
                <a:solidFill>
                  <a:schemeClr val="bg1"/>
                </a:solidFill>
                <a:latin typeface="Calibri" pitchFamily="34" charset="0"/>
                <a:cs typeface="Calibri" pitchFamily="34" charset="0"/>
              </a:rPr>
              <a:t>Many </a:t>
            </a:r>
            <a:r>
              <a:rPr lang="en-US" sz="2600" b="0" dirty="0">
                <a:solidFill>
                  <a:schemeClr val="bg1"/>
                </a:solidFill>
                <a:latin typeface="Calibri" pitchFamily="34" charset="0"/>
                <a:cs typeface="Calibri" pitchFamily="34" charset="0"/>
              </a:rPr>
              <a:t>HCB </a:t>
            </a:r>
            <a:r>
              <a:rPr lang="tr-TR" sz="2600" b="0" dirty="0">
                <a:solidFill>
                  <a:schemeClr val="bg1"/>
                </a:solidFill>
                <a:latin typeface="Calibri" pitchFamily="34" charset="0"/>
                <a:cs typeface="Calibri" pitchFamily="34" charset="0"/>
              </a:rPr>
              <a:t>do not</a:t>
            </a:r>
            <a:r>
              <a:rPr lang="en-US" sz="2600" b="0" dirty="0">
                <a:solidFill>
                  <a:schemeClr val="bg1"/>
                </a:solidFill>
                <a:latin typeface="Calibri" pitchFamily="34" charset="0"/>
                <a:cs typeface="Calibri" pitchFamily="34" charset="0"/>
              </a:rPr>
              <a:t> have sufficient diverse professionals with the relevant competency and skills in Halal. </a:t>
            </a:r>
          </a:p>
        </p:txBody>
      </p:sp>
      <p:grpSp>
        <p:nvGrpSpPr>
          <p:cNvPr id="2" name="Group 11"/>
          <p:cNvGrpSpPr>
            <a:grpSpLocks/>
          </p:cNvGrpSpPr>
          <p:nvPr/>
        </p:nvGrpSpPr>
        <p:grpSpPr bwMode="auto">
          <a:xfrm>
            <a:off x="152400" y="2066925"/>
            <a:ext cx="8915400" cy="4062413"/>
            <a:chOff x="152400" y="2753096"/>
            <a:chExt cx="8915400" cy="4062582"/>
          </a:xfrm>
        </p:grpSpPr>
        <p:sp>
          <p:nvSpPr>
            <p:cNvPr id="13" name="Rectangle 11"/>
            <p:cNvSpPr>
              <a:spLocks noChangeArrowheads="1"/>
            </p:cNvSpPr>
            <p:nvPr/>
          </p:nvSpPr>
          <p:spPr bwMode="auto">
            <a:xfrm>
              <a:off x="228600" y="5334503"/>
              <a:ext cx="8839200" cy="148117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nSpc>
                  <a:spcPct val="150000"/>
                </a:lnSpc>
                <a:defRPr/>
              </a:pPr>
              <a:r>
                <a:rPr lang="en-US" sz="3200" b="0" dirty="0">
                  <a:latin typeface="Calibri" pitchFamily="34" charset="0"/>
                  <a:cs typeface="Calibri" pitchFamily="34" charset="0"/>
                </a:rPr>
                <a:t>The Halal industry need to have Halal professionals in every area to serve any targeted Halal issue.</a:t>
              </a:r>
            </a:p>
          </p:txBody>
        </p:sp>
        <p:pic>
          <p:nvPicPr>
            <p:cNvPr id="27657" name="Picture 3"/>
            <p:cNvPicPr>
              <a:picLocks noChangeAspect="1" noChangeArrowheads="1"/>
            </p:cNvPicPr>
            <p:nvPr/>
          </p:nvPicPr>
          <p:blipFill>
            <a:blip r:embed="rId2"/>
            <a:srcRect/>
            <a:stretch>
              <a:fillRect/>
            </a:stretch>
          </p:blipFill>
          <p:spPr bwMode="auto">
            <a:xfrm>
              <a:off x="6096000" y="2753096"/>
              <a:ext cx="2971800" cy="2245146"/>
            </a:xfrm>
            <a:prstGeom prst="rect">
              <a:avLst/>
            </a:prstGeom>
            <a:noFill/>
            <a:ln w="9525">
              <a:noFill/>
              <a:miter lim="800000"/>
              <a:headEnd/>
              <a:tailEnd/>
            </a:ln>
          </p:spPr>
        </p:pic>
        <p:pic>
          <p:nvPicPr>
            <p:cNvPr id="27658" name="Picture 2"/>
            <p:cNvPicPr>
              <a:picLocks noChangeAspect="1" noChangeArrowheads="1"/>
            </p:cNvPicPr>
            <p:nvPr/>
          </p:nvPicPr>
          <p:blipFill>
            <a:blip r:embed="rId3"/>
            <a:srcRect/>
            <a:stretch>
              <a:fillRect/>
            </a:stretch>
          </p:blipFill>
          <p:spPr bwMode="auto">
            <a:xfrm>
              <a:off x="152400" y="3076946"/>
              <a:ext cx="1905000" cy="1905496"/>
            </a:xfrm>
            <a:prstGeom prst="rect">
              <a:avLst/>
            </a:prstGeom>
            <a:noFill/>
            <a:ln w="9525">
              <a:noFill/>
              <a:miter lim="800000"/>
              <a:headEnd/>
              <a:tailEnd/>
            </a:ln>
          </p:spPr>
        </p:pic>
        <p:pic>
          <p:nvPicPr>
            <p:cNvPr id="27659" name="Picture 17"/>
            <p:cNvPicPr>
              <a:picLocks noChangeAspect="1" noChangeArrowheads="1"/>
            </p:cNvPicPr>
            <p:nvPr/>
          </p:nvPicPr>
          <p:blipFill>
            <a:blip r:embed="rId4"/>
            <a:srcRect/>
            <a:stretch>
              <a:fillRect/>
            </a:stretch>
          </p:blipFill>
          <p:spPr bwMode="auto">
            <a:xfrm>
              <a:off x="2590800" y="2772146"/>
              <a:ext cx="3429000" cy="2714625"/>
            </a:xfrm>
            <a:prstGeom prst="rect">
              <a:avLst/>
            </a:prstGeom>
            <a:noFill/>
            <a:ln w="9525">
              <a:noFill/>
              <a:miter lim="800000"/>
              <a:headEnd/>
              <a:tailEnd/>
            </a:ln>
          </p:spPr>
        </p:pic>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1"/>
          <p:cNvSpPr>
            <a:spLocks noChangeArrowheads="1"/>
          </p:cNvSpPr>
          <p:nvPr/>
        </p:nvSpPr>
        <p:spPr bwMode="auto">
          <a:xfrm>
            <a:off x="228600" y="304800"/>
            <a:ext cx="8534400" cy="131818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800" b="0" dirty="0">
                <a:solidFill>
                  <a:schemeClr val="bg1"/>
                </a:solidFill>
                <a:latin typeface="Calibri" pitchFamily="34" charset="0"/>
                <a:cs typeface="Calibri" pitchFamily="34" charset="0"/>
              </a:rPr>
              <a:t>1-13 Being an Ulema is not sufficient to be a Halal auditor in this era of advanced technology processes. </a:t>
            </a:r>
          </a:p>
        </p:txBody>
      </p:sp>
      <p:pic>
        <p:nvPicPr>
          <p:cNvPr id="28677" name="Picture 9"/>
          <p:cNvPicPr>
            <a:picLocks noChangeAspect="1" noChangeArrowheads="1"/>
          </p:cNvPicPr>
          <p:nvPr/>
        </p:nvPicPr>
        <p:blipFill>
          <a:blip r:embed="rId2"/>
          <a:srcRect/>
          <a:stretch>
            <a:fillRect/>
          </a:stretch>
        </p:blipFill>
        <p:spPr bwMode="auto">
          <a:xfrm>
            <a:off x="304800" y="1938338"/>
            <a:ext cx="2895600" cy="2344737"/>
          </a:xfrm>
          <a:prstGeom prst="rect">
            <a:avLst/>
          </a:prstGeom>
          <a:noFill/>
          <a:ln w="9525">
            <a:noFill/>
            <a:miter lim="800000"/>
            <a:headEnd/>
            <a:tailEnd/>
          </a:ln>
        </p:spPr>
      </p:pic>
      <p:pic>
        <p:nvPicPr>
          <p:cNvPr id="28678" name="Picture 10"/>
          <p:cNvPicPr>
            <a:picLocks noChangeAspect="1" noChangeArrowheads="1"/>
          </p:cNvPicPr>
          <p:nvPr/>
        </p:nvPicPr>
        <p:blipFill>
          <a:blip r:embed="rId3"/>
          <a:srcRect/>
          <a:stretch>
            <a:fillRect/>
          </a:stretch>
        </p:blipFill>
        <p:spPr bwMode="auto">
          <a:xfrm>
            <a:off x="4495800" y="2090738"/>
            <a:ext cx="3695700" cy="2462212"/>
          </a:xfrm>
          <a:prstGeom prst="rect">
            <a:avLst/>
          </a:prstGeom>
          <a:noFill/>
          <a:ln w="9525">
            <a:noFill/>
            <a:miter lim="800000"/>
            <a:headEnd/>
            <a:tailEnd/>
          </a:ln>
        </p:spPr>
      </p:pic>
      <p:pic>
        <p:nvPicPr>
          <p:cNvPr id="28679" name="Picture 11"/>
          <p:cNvPicPr>
            <a:picLocks noChangeAspect="1" noChangeArrowheads="1"/>
          </p:cNvPicPr>
          <p:nvPr/>
        </p:nvPicPr>
        <p:blipFill>
          <a:blip r:embed="rId4"/>
          <a:srcRect/>
          <a:stretch>
            <a:fillRect/>
          </a:stretch>
        </p:blipFill>
        <p:spPr bwMode="auto">
          <a:xfrm>
            <a:off x="3276600" y="3538538"/>
            <a:ext cx="2063750" cy="1219200"/>
          </a:xfrm>
          <a:prstGeom prst="rect">
            <a:avLst/>
          </a:prstGeom>
          <a:noFill/>
          <a:ln w="9525">
            <a:noFill/>
            <a:miter lim="800000"/>
            <a:headEnd/>
            <a:tailEnd/>
          </a:ln>
        </p:spPr>
      </p:pic>
      <p:sp>
        <p:nvSpPr>
          <p:cNvPr id="8" name="Rectangle 11"/>
          <p:cNvSpPr>
            <a:spLocks noChangeArrowheads="1"/>
          </p:cNvSpPr>
          <p:nvPr/>
        </p:nvSpPr>
        <p:spPr bwMode="auto">
          <a:xfrm>
            <a:off x="152400" y="4724400"/>
            <a:ext cx="8763000" cy="1697068"/>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400" b="0" dirty="0">
                <a:latin typeface="Calibri" pitchFamily="34" charset="0"/>
                <a:ea typeface="Calibri" pitchFamily="34" charset="0"/>
                <a:cs typeface="Calibri" pitchFamily="34" charset="0"/>
              </a:rPr>
              <a:t>Ulema of HCB should learn from Muslim scientists and investigate emerging technologies and methods being used in the Halal industry  so that they can deliver the correct religious edict (fatwa). </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 y="1782763"/>
            <a:ext cx="8763000" cy="3816350"/>
            <a:chOff x="152400" y="1524000"/>
            <a:chExt cx="8763000" cy="3816877"/>
          </a:xfrm>
        </p:grpSpPr>
        <p:pic>
          <p:nvPicPr>
            <p:cNvPr id="29710" name="Picture 2"/>
            <p:cNvPicPr>
              <a:picLocks noChangeAspect="1" noChangeArrowheads="1"/>
            </p:cNvPicPr>
            <p:nvPr/>
          </p:nvPicPr>
          <p:blipFill>
            <a:blip r:embed="rId2"/>
            <a:srcRect/>
            <a:stretch>
              <a:fillRect/>
            </a:stretch>
          </p:blipFill>
          <p:spPr bwMode="auto">
            <a:xfrm>
              <a:off x="762000" y="1524000"/>
              <a:ext cx="3200400" cy="3252788"/>
            </a:xfrm>
            <a:prstGeom prst="rect">
              <a:avLst/>
            </a:prstGeom>
            <a:noFill/>
            <a:ln w="9525">
              <a:noFill/>
              <a:miter lim="800000"/>
              <a:headEnd/>
              <a:tailEnd/>
            </a:ln>
          </p:spPr>
        </p:pic>
        <p:sp>
          <p:nvSpPr>
            <p:cNvPr id="7" name="Rectangle 11"/>
            <p:cNvSpPr>
              <a:spLocks noChangeArrowheads="1"/>
            </p:cNvSpPr>
            <p:nvPr/>
          </p:nvSpPr>
          <p:spPr bwMode="auto">
            <a:xfrm>
              <a:off x="152400" y="4694464"/>
              <a:ext cx="8763000" cy="646413"/>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400" b="0" dirty="0">
                  <a:latin typeface="Calibri" pitchFamily="34" charset="0"/>
                  <a:ea typeface="Calibri" pitchFamily="34" charset="0"/>
                  <a:cs typeface="Calibri" pitchFamily="34" charset="0"/>
                </a:rPr>
                <a:t>Halal certifications with integrity is very important. </a:t>
              </a:r>
            </a:p>
          </p:txBody>
        </p:sp>
      </p:grpSp>
      <p:sp>
        <p:nvSpPr>
          <p:cNvPr id="9" name="Rectangle 11"/>
          <p:cNvSpPr>
            <a:spLocks noChangeArrowheads="1"/>
          </p:cNvSpPr>
          <p:nvPr/>
        </p:nvSpPr>
        <p:spPr bwMode="auto">
          <a:xfrm>
            <a:off x="228600" y="152400"/>
            <a:ext cx="8686800" cy="149335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pPr>
            <a:r>
              <a:rPr lang="en-US" sz="3200" b="0">
                <a:solidFill>
                  <a:schemeClr val="bg1"/>
                </a:solidFill>
                <a:latin typeface="Calibri" pitchFamily="34" charset="0"/>
              </a:rPr>
              <a:t>1-14 </a:t>
            </a:r>
            <a:r>
              <a:rPr lang="tr-TR" sz="3200" b="0">
                <a:solidFill>
                  <a:schemeClr val="bg1"/>
                </a:solidFill>
                <a:latin typeface="Calibri" pitchFamily="34" charset="0"/>
              </a:rPr>
              <a:t>Many </a:t>
            </a:r>
            <a:r>
              <a:rPr lang="en-US" sz="3200" b="0">
                <a:solidFill>
                  <a:schemeClr val="bg1"/>
                </a:solidFill>
                <a:latin typeface="Calibri" pitchFamily="34" charset="0"/>
              </a:rPr>
              <a:t>HCB </a:t>
            </a:r>
            <a:r>
              <a:rPr lang="tr-TR" sz="3200" b="0">
                <a:solidFill>
                  <a:schemeClr val="bg1"/>
                </a:solidFill>
                <a:latin typeface="Calibri" pitchFamily="34" charset="0"/>
              </a:rPr>
              <a:t>do not </a:t>
            </a:r>
            <a:r>
              <a:rPr lang="en-US" sz="3200" b="0">
                <a:solidFill>
                  <a:schemeClr val="bg1"/>
                </a:solidFill>
                <a:latin typeface="Calibri" pitchFamily="34" charset="0"/>
              </a:rPr>
              <a:t>certify </a:t>
            </a:r>
            <a:r>
              <a:rPr lang="tr-TR" sz="3200" b="0">
                <a:solidFill>
                  <a:schemeClr val="bg1"/>
                </a:solidFill>
                <a:latin typeface="Calibri" pitchFamily="34" charset="0"/>
              </a:rPr>
              <a:t>theır </a:t>
            </a:r>
            <a:r>
              <a:rPr lang="en-US" sz="3200" b="0">
                <a:solidFill>
                  <a:schemeClr val="bg1"/>
                </a:solidFill>
                <a:latin typeface="Calibri" pitchFamily="34" charset="0"/>
              </a:rPr>
              <a:t>personnel within the scope of their Halal works.</a:t>
            </a:r>
          </a:p>
        </p:txBody>
      </p:sp>
      <p:sp>
        <p:nvSpPr>
          <p:cNvPr id="29702" name="Rectangle 9"/>
          <p:cNvSpPr>
            <a:spLocks noChangeArrowheads="1"/>
          </p:cNvSpPr>
          <p:nvPr/>
        </p:nvSpPr>
        <p:spPr bwMode="auto">
          <a:xfrm>
            <a:off x="1524000" y="2674938"/>
            <a:ext cx="1706563" cy="830262"/>
          </a:xfrm>
          <a:prstGeom prst="rect">
            <a:avLst/>
          </a:prstGeom>
          <a:noFill/>
          <a:ln w="9525">
            <a:noFill/>
            <a:miter lim="800000"/>
            <a:headEnd/>
            <a:tailEnd/>
          </a:ln>
        </p:spPr>
        <p:txBody>
          <a:bodyPr wrap="none">
            <a:spAutoFit/>
          </a:bodyPr>
          <a:lstStyle/>
          <a:p>
            <a:pPr algn="ctr"/>
            <a:r>
              <a:rPr lang="en-US" sz="2400" b="0">
                <a:solidFill>
                  <a:schemeClr val="bg1"/>
                </a:solidFill>
                <a:latin typeface="Calibri" pitchFamily="34" charset="0"/>
              </a:rPr>
              <a:t>Professional</a:t>
            </a:r>
          </a:p>
          <a:p>
            <a:pPr algn="ctr"/>
            <a:r>
              <a:rPr lang="en-US" sz="2400" b="0">
                <a:solidFill>
                  <a:schemeClr val="bg1"/>
                </a:solidFill>
                <a:latin typeface="Calibri" pitchFamily="34" charset="0"/>
              </a:rPr>
              <a:t> Certificate </a:t>
            </a:r>
            <a:endParaRPr lang="en-US" sz="2400">
              <a:solidFill>
                <a:schemeClr val="bg1"/>
              </a:solidFill>
              <a:latin typeface="Calibri" pitchFamily="34" charset="0"/>
            </a:endParaRPr>
          </a:p>
        </p:txBody>
      </p:sp>
      <p:grpSp>
        <p:nvGrpSpPr>
          <p:cNvPr id="3" name="Group 3"/>
          <p:cNvGrpSpPr>
            <a:grpSpLocks/>
          </p:cNvGrpSpPr>
          <p:nvPr/>
        </p:nvGrpSpPr>
        <p:grpSpPr bwMode="auto">
          <a:xfrm>
            <a:off x="152400" y="1752600"/>
            <a:ext cx="8763000" cy="5010150"/>
            <a:chOff x="152400" y="1752591"/>
            <a:chExt cx="8763000" cy="5010806"/>
          </a:xfrm>
        </p:grpSpPr>
        <p:pic>
          <p:nvPicPr>
            <p:cNvPr id="29704" name="Picture 3"/>
            <p:cNvPicPr>
              <a:picLocks noChangeAspect="1" noChangeArrowheads="1"/>
            </p:cNvPicPr>
            <p:nvPr/>
          </p:nvPicPr>
          <p:blipFill>
            <a:blip r:embed="rId3"/>
            <a:srcRect/>
            <a:stretch>
              <a:fillRect/>
            </a:stretch>
          </p:blipFill>
          <p:spPr bwMode="auto">
            <a:xfrm>
              <a:off x="4724400" y="1752591"/>
              <a:ext cx="4114800" cy="3176587"/>
            </a:xfrm>
            <a:prstGeom prst="rect">
              <a:avLst/>
            </a:prstGeom>
            <a:noFill/>
            <a:ln w="9525">
              <a:noFill/>
              <a:miter lim="800000"/>
              <a:headEnd/>
              <a:tailEnd/>
            </a:ln>
          </p:spPr>
        </p:pic>
        <p:cxnSp>
          <p:nvCxnSpPr>
            <p:cNvPr id="29705" name="Straight Arrow Connector 11"/>
            <p:cNvCxnSpPr>
              <a:cxnSpLocks noChangeShapeType="1"/>
            </p:cNvCxnSpPr>
            <p:nvPr/>
          </p:nvCxnSpPr>
          <p:spPr bwMode="auto">
            <a:xfrm>
              <a:off x="3886200" y="2706914"/>
              <a:ext cx="1295400" cy="0"/>
            </a:xfrm>
            <a:prstGeom prst="straightConnector1">
              <a:avLst/>
            </a:prstGeom>
            <a:noFill/>
            <a:ln w="76200" algn="ctr">
              <a:solidFill>
                <a:schemeClr val="tx1"/>
              </a:solidFill>
              <a:round/>
              <a:headEnd/>
              <a:tailEnd type="arrow" w="med" len="med"/>
            </a:ln>
          </p:spPr>
        </p:cxnSp>
        <p:sp>
          <p:nvSpPr>
            <p:cNvPr id="29706" name="Rectangle 12"/>
            <p:cNvSpPr>
              <a:spLocks noChangeArrowheads="1"/>
            </p:cNvSpPr>
            <p:nvPr/>
          </p:nvSpPr>
          <p:spPr bwMode="auto">
            <a:xfrm>
              <a:off x="6172200" y="1905006"/>
              <a:ext cx="1219200" cy="584200"/>
            </a:xfrm>
            <a:prstGeom prst="rect">
              <a:avLst/>
            </a:prstGeom>
            <a:noFill/>
            <a:ln w="9525">
              <a:noFill/>
              <a:miter lim="800000"/>
              <a:headEnd/>
              <a:tailEnd/>
            </a:ln>
          </p:spPr>
          <p:txBody>
            <a:bodyPr>
              <a:spAutoFit/>
            </a:bodyPr>
            <a:lstStyle/>
            <a:p>
              <a:r>
                <a:rPr lang="en-US" sz="3200">
                  <a:latin typeface="Calibri" pitchFamily="34" charset="0"/>
                </a:rPr>
                <a:t>Halal</a:t>
              </a:r>
            </a:p>
          </p:txBody>
        </p:sp>
        <p:sp>
          <p:nvSpPr>
            <p:cNvPr id="11" name="Rectangle 11"/>
            <p:cNvSpPr>
              <a:spLocks noChangeArrowheads="1"/>
            </p:cNvSpPr>
            <p:nvPr/>
          </p:nvSpPr>
          <p:spPr bwMode="auto">
            <a:xfrm>
              <a:off x="152400" y="5562954"/>
              <a:ext cx="8763000" cy="1200443"/>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tr-TR" sz="2400" b="0" dirty="0">
                  <a:latin typeface="Calibri" pitchFamily="34" charset="0"/>
                  <a:ea typeface="Calibri" pitchFamily="34" charset="0"/>
                  <a:cs typeface="Calibri" pitchFamily="34" charset="0"/>
                </a:rPr>
                <a:t>Halal </a:t>
              </a:r>
              <a:r>
                <a:rPr lang="en-US" sz="2400" b="0" dirty="0">
                  <a:latin typeface="Calibri" pitchFamily="34" charset="0"/>
                  <a:ea typeface="Calibri" pitchFamily="34" charset="0"/>
                  <a:cs typeface="Calibri" pitchFamily="34" charset="0"/>
                </a:rPr>
                <a:t>experience leading to a professional </a:t>
              </a:r>
              <a:r>
                <a:rPr lang="tr-TR" sz="2400" b="0" dirty="0">
                  <a:latin typeface="Calibri" pitchFamily="34" charset="0"/>
                  <a:ea typeface="Calibri" pitchFamily="34" charset="0"/>
                  <a:cs typeface="Calibri" pitchFamily="34" charset="0"/>
                </a:rPr>
                <a:t>Halal </a:t>
              </a:r>
              <a:r>
                <a:rPr lang="en-US" sz="2400" b="0" dirty="0">
                  <a:latin typeface="Calibri" pitchFamily="34" charset="0"/>
                  <a:ea typeface="Calibri" pitchFamily="34" charset="0"/>
                  <a:cs typeface="Calibri" pitchFamily="34" charset="0"/>
                </a:rPr>
                <a:t>certificate is an added value.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152400" y="304800"/>
            <a:ext cx="8534400" cy="131818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eaLnBrk="0" hangingPunct="0">
              <a:lnSpc>
                <a:spcPct val="150000"/>
              </a:lnSpc>
              <a:defRPr/>
            </a:pPr>
            <a:r>
              <a:rPr lang="en-US" sz="2800" b="0" dirty="0">
                <a:solidFill>
                  <a:schemeClr val="bg1"/>
                </a:solidFill>
                <a:latin typeface="Calibri" pitchFamily="34" charset="0"/>
                <a:cs typeface="Calibri" pitchFamily="34" charset="0"/>
              </a:rPr>
              <a:t>1-15 HCB are not being sincere in selecting their Halal slaughter operators who are honest in their belief. </a:t>
            </a:r>
          </a:p>
        </p:txBody>
      </p:sp>
      <p:pic>
        <p:nvPicPr>
          <p:cNvPr id="30725" name="Picture 2"/>
          <p:cNvPicPr>
            <a:picLocks noChangeAspect="1" noChangeArrowheads="1"/>
          </p:cNvPicPr>
          <p:nvPr/>
        </p:nvPicPr>
        <p:blipFill>
          <a:blip r:embed="rId2"/>
          <a:srcRect/>
          <a:stretch>
            <a:fillRect/>
          </a:stretch>
        </p:blipFill>
        <p:spPr bwMode="auto">
          <a:xfrm>
            <a:off x="381000" y="1981200"/>
            <a:ext cx="3810000" cy="2857500"/>
          </a:xfrm>
          <a:prstGeom prst="rect">
            <a:avLst/>
          </a:prstGeom>
          <a:noFill/>
          <a:ln w="9525">
            <a:noFill/>
            <a:miter lim="800000"/>
            <a:headEnd/>
            <a:tailEnd/>
          </a:ln>
        </p:spPr>
      </p:pic>
      <p:pic>
        <p:nvPicPr>
          <p:cNvPr id="30726" name="Picture 5"/>
          <p:cNvPicPr>
            <a:picLocks noChangeAspect="1" noChangeArrowheads="1"/>
          </p:cNvPicPr>
          <p:nvPr/>
        </p:nvPicPr>
        <p:blipFill>
          <a:blip r:embed="rId3"/>
          <a:srcRect/>
          <a:stretch>
            <a:fillRect/>
          </a:stretch>
        </p:blipFill>
        <p:spPr bwMode="auto">
          <a:xfrm>
            <a:off x="5486400" y="1828800"/>
            <a:ext cx="1960563" cy="2673350"/>
          </a:xfrm>
          <a:prstGeom prst="rect">
            <a:avLst/>
          </a:prstGeom>
          <a:noFill/>
          <a:ln w="9525">
            <a:noFill/>
            <a:miter lim="800000"/>
            <a:headEnd/>
            <a:tailEnd/>
          </a:ln>
        </p:spPr>
      </p:pic>
      <p:sp>
        <p:nvSpPr>
          <p:cNvPr id="8" name="Rectangle 11"/>
          <p:cNvSpPr>
            <a:spLocks noChangeArrowheads="1"/>
          </p:cNvSpPr>
          <p:nvPr/>
        </p:nvSpPr>
        <p:spPr bwMode="auto">
          <a:xfrm>
            <a:off x="152400" y="4800600"/>
            <a:ext cx="8839200" cy="1697068"/>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defRPr/>
            </a:pPr>
            <a:r>
              <a:rPr lang="en-US" sz="2400" b="0" dirty="0">
                <a:latin typeface="Calibri" pitchFamily="34" charset="0"/>
                <a:ea typeface="Calibri" pitchFamily="34" charset="0"/>
                <a:cs typeface="Calibri" pitchFamily="34" charset="0"/>
              </a:rPr>
              <a:t>Halal Muslim slaughter men some times deliberately do not perform their regular 5 times prayers, or at the time of slaughter do not utter the </a:t>
            </a:r>
            <a:r>
              <a:rPr lang="en-US" sz="2400" u="sng" dirty="0" err="1">
                <a:solidFill>
                  <a:srgbClr val="FF0000"/>
                </a:solidFill>
                <a:latin typeface="Calibri" pitchFamily="34" charset="0"/>
                <a:ea typeface="Calibri" pitchFamily="34" charset="0"/>
                <a:cs typeface="Calibri" pitchFamily="34" charset="0"/>
              </a:rPr>
              <a:t>Tasmiyah</a:t>
            </a:r>
            <a:r>
              <a:rPr lang="en-US" sz="2400" b="0" dirty="0">
                <a:latin typeface="Calibri" pitchFamily="34" charset="0"/>
                <a:ea typeface="Calibri" pitchFamily="34" charset="0"/>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152400" y="304800"/>
            <a:ext cx="8534400" cy="67185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eaLnBrk="0" hangingPunct="0">
              <a:lnSpc>
                <a:spcPct val="150000"/>
              </a:lnSpc>
              <a:defRPr/>
            </a:pPr>
            <a:r>
              <a:rPr lang="en-US" sz="2800" b="0" dirty="0">
                <a:solidFill>
                  <a:schemeClr val="bg1"/>
                </a:solidFill>
                <a:latin typeface="Calibri" pitchFamily="34" charset="0"/>
                <a:cs typeface="Calibri" pitchFamily="34" charset="0"/>
              </a:rPr>
              <a:t>1-16 HCB do not inspect working premises.</a:t>
            </a:r>
          </a:p>
        </p:txBody>
      </p:sp>
      <p:sp>
        <p:nvSpPr>
          <p:cNvPr id="9" name="Rectangle 11"/>
          <p:cNvSpPr>
            <a:spLocks noChangeArrowheads="1"/>
          </p:cNvSpPr>
          <p:nvPr/>
        </p:nvSpPr>
        <p:spPr bwMode="auto">
          <a:xfrm>
            <a:off x="170543" y="1752600"/>
            <a:ext cx="5715000" cy="954107"/>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800" b="0" dirty="0">
                <a:latin typeface="Calibri" pitchFamily="34" charset="0"/>
                <a:ea typeface="Calibri" pitchFamily="34" charset="0"/>
                <a:cs typeface="Calibri" pitchFamily="34" charset="0"/>
              </a:rPr>
              <a:t>Surveillance of Halal premises is often neglected.</a:t>
            </a:r>
          </a:p>
        </p:txBody>
      </p:sp>
      <p:grpSp>
        <p:nvGrpSpPr>
          <p:cNvPr id="2" name="Group 11"/>
          <p:cNvGrpSpPr>
            <a:grpSpLocks/>
          </p:cNvGrpSpPr>
          <p:nvPr/>
        </p:nvGrpSpPr>
        <p:grpSpPr bwMode="auto">
          <a:xfrm>
            <a:off x="5943600" y="1489075"/>
            <a:ext cx="3144838" cy="4741863"/>
            <a:chOff x="5014837" y="2253368"/>
            <a:chExt cx="3552827" cy="4545157"/>
          </a:xfrm>
        </p:grpSpPr>
        <p:pic>
          <p:nvPicPr>
            <p:cNvPr id="31762" name="Picture 10" descr="http://manhattan-condo-living.com/image_store/uploads/9/2/4/1/3/ar124740894031429.jpg"/>
            <p:cNvPicPr>
              <a:picLocks noChangeAspect="1" noChangeArrowheads="1"/>
            </p:cNvPicPr>
            <p:nvPr/>
          </p:nvPicPr>
          <p:blipFill>
            <a:blip r:embed="rId2"/>
            <a:srcRect/>
            <a:stretch>
              <a:fillRect/>
            </a:stretch>
          </p:blipFill>
          <p:spPr bwMode="auto">
            <a:xfrm>
              <a:off x="5014837" y="3462538"/>
              <a:ext cx="3552827" cy="3335987"/>
            </a:xfrm>
            <a:prstGeom prst="rect">
              <a:avLst/>
            </a:prstGeom>
            <a:noFill/>
            <a:ln w="9525">
              <a:noFill/>
              <a:miter lim="800000"/>
              <a:headEnd/>
              <a:tailEnd/>
            </a:ln>
          </p:spPr>
        </p:pic>
        <p:sp>
          <p:nvSpPr>
            <p:cNvPr id="31763" name="Rectangle 9"/>
            <p:cNvSpPr>
              <a:spLocks noChangeArrowheads="1"/>
            </p:cNvSpPr>
            <p:nvPr/>
          </p:nvSpPr>
          <p:spPr bwMode="auto">
            <a:xfrm rot="-2018236">
              <a:off x="5072191" y="2253368"/>
              <a:ext cx="2001092" cy="1327695"/>
            </a:xfrm>
            <a:prstGeom prst="rect">
              <a:avLst/>
            </a:prstGeom>
            <a:noFill/>
            <a:ln w="9525">
              <a:noFill/>
              <a:miter lim="800000"/>
              <a:headEnd/>
              <a:tailEnd/>
            </a:ln>
          </p:spPr>
          <p:txBody>
            <a:bodyPr>
              <a:spAutoFit/>
            </a:bodyPr>
            <a:lstStyle/>
            <a:p>
              <a:r>
                <a:rPr lang="en-US" sz="2800">
                  <a:latin typeface="Calibri" pitchFamily="34" charset="0"/>
                </a:rPr>
                <a:t>Halal</a:t>
              </a:r>
            </a:p>
            <a:p>
              <a:r>
                <a:rPr lang="en-US" sz="2800">
                  <a:latin typeface="Calibri" pitchFamily="34" charset="0"/>
                </a:rPr>
                <a:t>Certified </a:t>
              </a:r>
            </a:p>
            <a:p>
              <a:r>
                <a:rPr lang="en-US" sz="2800">
                  <a:latin typeface="Calibri" pitchFamily="34" charset="0"/>
                </a:rPr>
                <a:t>Premises</a:t>
              </a:r>
            </a:p>
          </p:txBody>
        </p:sp>
      </p:grpSp>
      <p:sp>
        <p:nvSpPr>
          <p:cNvPr id="11" name="Rectangle 11"/>
          <p:cNvSpPr>
            <a:spLocks noChangeArrowheads="1"/>
          </p:cNvSpPr>
          <p:nvPr/>
        </p:nvSpPr>
        <p:spPr bwMode="auto">
          <a:xfrm>
            <a:off x="101600" y="2934831"/>
            <a:ext cx="5783943" cy="224676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GB" sz="2800" b="0" dirty="0">
                <a:latin typeface="Calibri" pitchFamily="34" charset="0"/>
                <a:cs typeface="Calibri" pitchFamily="34" charset="0"/>
              </a:rPr>
              <a:t>HCB think that they could rely on industries they certified, so they only inspect one or two times a year.  Inspections must be done </a:t>
            </a:r>
            <a:r>
              <a:rPr lang="en-US" sz="2800" b="0" dirty="0">
                <a:latin typeface="Calibri" pitchFamily="34" charset="0"/>
                <a:cs typeface="Calibri" pitchFamily="34" charset="0"/>
              </a:rPr>
              <a:t>routinely </a:t>
            </a:r>
            <a:r>
              <a:rPr lang="en-GB" sz="2800" b="0" dirty="0">
                <a:latin typeface="Calibri" pitchFamily="34" charset="0"/>
                <a:cs typeface="Calibri" pitchFamily="34" charset="0"/>
              </a:rPr>
              <a:t>daily or weekly.</a:t>
            </a:r>
          </a:p>
        </p:txBody>
      </p:sp>
      <p:sp>
        <p:nvSpPr>
          <p:cNvPr id="12" name="Rectangle 11"/>
          <p:cNvSpPr>
            <a:spLocks noChangeArrowheads="1"/>
          </p:cNvSpPr>
          <p:nvPr/>
        </p:nvSpPr>
        <p:spPr bwMode="auto">
          <a:xfrm>
            <a:off x="101600" y="5320605"/>
            <a:ext cx="6146800" cy="1384995"/>
          </a:xfrm>
          <a:prstGeom prst="rect">
            <a:avLst/>
          </a:prstGeom>
          <a:noFill/>
          <a:ln w="2857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GB" sz="2800" b="0" dirty="0">
                <a:latin typeface="Calibri" pitchFamily="34" charset="0"/>
                <a:cs typeface="Calibri" pitchFamily="34" charset="0"/>
              </a:rPr>
              <a:t>Inspection should go beyond raw materials. It should include equipments that are dedicated to Halal processing.</a:t>
            </a:r>
            <a:endParaRPr lang="en-US" sz="2800" b="0" dirty="0">
              <a:latin typeface="Calibri" pitchFamily="34" charset="0"/>
              <a:cs typeface="Calibri" pitchFamily="34" charset="0"/>
            </a:endParaRPr>
          </a:p>
        </p:txBody>
      </p:sp>
      <p:sp>
        <p:nvSpPr>
          <p:cNvPr id="13" name="Rectangle 11"/>
          <p:cNvSpPr>
            <a:spLocks noChangeArrowheads="1"/>
          </p:cNvSpPr>
          <p:nvPr/>
        </p:nvSpPr>
        <p:spPr bwMode="auto">
          <a:xfrm>
            <a:off x="152400" y="1153180"/>
            <a:ext cx="1752600" cy="523220"/>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tr-TR" sz="2800" b="0" dirty="0">
                <a:latin typeface="Calibri" pitchFamily="34" charset="0"/>
                <a:ea typeface="Calibri" pitchFamily="34" charset="0"/>
                <a:cs typeface="Calibri" pitchFamily="34" charset="0"/>
              </a:rPr>
              <a:t>Example:</a:t>
            </a:r>
            <a:endParaRPr lang="en-US" sz="2800" b="0" dirty="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381000" y="1371600"/>
            <a:ext cx="8305800" cy="1981200"/>
          </a:xfrm>
          <a:prstGeom prst="rect">
            <a:avLst/>
          </a:prstGeom>
          <a:solidFill>
            <a:schemeClr val="accent2"/>
          </a:solidFill>
          <a:ln w="9525">
            <a:noFill/>
            <a:miter lim="800000"/>
            <a:headEnd/>
            <a:tailEnd/>
          </a:ln>
        </p:spPr>
        <p:txBody>
          <a:bodyPr/>
          <a:lstStyle/>
          <a:p>
            <a:pPr algn="ctr" rtl="1" eaLnBrk="0" hangingPunct="0">
              <a:lnSpc>
                <a:spcPct val="150000"/>
              </a:lnSpc>
            </a:pPr>
            <a:r>
              <a:rPr lang="en-US" sz="4000">
                <a:solidFill>
                  <a:schemeClr val="bg1"/>
                </a:solidFill>
                <a:latin typeface="Simplified Arabic" pitchFamily="18" charset="-78"/>
                <a:cs typeface="Simplified Arabic" pitchFamily="18" charset="-78"/>
              </a:rPr>
              <a:t>The consumer has the right to know</a:t>
            </a:r>
          </a:p>
          <a:p>
            <a:pPr algn="ctr" rtl="1" eaLnBrk="0" hangingPunct="0">
              <a:lnSpc>
                <a:spcPct val="150000"/>
              </a:lnSpc>
            </a:pPr>
            <a:r>
              <a:rPr lang="ar-KW" sz="4000">
                <a:solidFill>
                  <a:schemeClr val="bg1"/>
                </a:solidFill>
                <a:latin typeface="Simplified Arabic" pitchFamily="18" charset="-78"/>
                <a:cs typeface="Simplified Arabic" pitchFamily="18" charset="-78"/>
              </a:rPr>
              <a:t>من حق المستهلك أن يعرف</a:t>
            </a:r>
          </a:p>
        </p:txBody>
      </p:sp>
      <p:sp>
        <p:nvSpPr>
          <p:cNvPr id="5123" name="Title 1"/>
          <p:cNvSpPr txBox="1">
            <a:spLocks/>
          </p:cNvSpPr>
          <p:nvPr/>
        </p:nvSpPr>
        <p:spPr bwMode="auto">
          <a:xfrm>
            <a:off x="381000" y="3581400"/>
            <a:ext cx="8305800" cy="1371600"/>
          </a:xfrm>
          <a:prstGeom prst="rect">
            <a:avLst/>
          </a:prstGeom>
          <a:solidFill>
            <a:srgbClr val="7030A0"/>
          </a:solidFill>
          <a:ln w="9525">
            <a:noFill/>
            <a:miter lim="800000"/>
            <a:headEnd/>
            <a:tailEnd/>
          </a:ln>
        </p:spPr>
        <p:txBody>
          <a:bodyPr/>
          <a:lstStyle/>
          <a:p>
            <a:pPr algn="ctr" rtl="1" eaLnBrk="0" hangingPunct="0">
              <a:lnSpc>
                <a:spcPct val="150000"/>
              </a:lnSpc>
            </a:pPr>
            <a:r>
              <a:rPr lang="en-US" sz="2800">
                <a:solidFill>
                  <a:schemeClr val="bg1"/>
                </a:solidFill>
                <a:latin typeface="Simplified Arabic" pitchFamily="18" charset="-78"/>
                <a:ea typeface="MS PGothic" pitchFamily="34" charset="-128"/>
                <a:cs typeface="Simplified Arabic" pitchFamily="18" charset="-78"/>
              </a:rPr>
              <a:t>And deliberately consumers are made not to know</a:t>
            </a:r>
          </a:p>
          <a:p>
            <a:pPr algn="ctr" rtl="1" eaLnBrk="0" hangingPunct="0">
              <a:lnSpc>
                <a:spcPct val="150000"/>
              </a:lnSpc>
            </a:pPr>
            <a:r>
              <a:rPr lang="ar-KW" sz="2800">
                <a:solidFill>
                  <a:schemeClr val="bg1"/>
                </a:solidFill>
                <a:latin typeface="Simplified Arabic" pitchFamily="18" charset="-78"/>
                <a:ea typeface="MS PGothic" pitchFamily="34" charset="-128"/>
                <a:cs typeface="Simplified Arabic" pitchFamily="18" charset="-78"/>
              </a:rPr>
              <a:t>ويتم عمداً جعل المستهلك لا يعرف</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1"/>
          <p:cNvSpPr>
            <a:spLocks noChangeArrowheads="1"/>
          </p:cNvSpPr>
          <p:nvPr/>
        </p:nvSpPr>
        <p:spPr bwMode="auto">
          <a:xfrm>
            <a:off x="152400" y="304800"/>
            <a:ext cx="8534400" cy="13075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eaLnBrk="0" hangingPunct="0">
              <a:lnSpc>
                <a:spcPct val="150000"/>
              </a:lnSpc>
              <a:defRPr/>
            </a:pPr>
            <a:r>
              <a:rPr lang="en-US" sz="2800" b="0" dirty="0">
                <a:solidFill>
                  <a:schemeClr val="bg1"/>
                </a:solidFill>
                <a:latin typeface="Calibri" pitchFamily="34" charset="0"/>
                <a:cs typeface="Calibri" pitchFamily="34" charset="0"/>
              </a:rPr>
              <a:t>1-17 </a:t>
            </a:r>
            <a:r>
              <a:rPr lang="tr-TR" sz="2800" b="0" dirty="0">
                <a:solidFill>
                  <a:schemeClr val="bg1"/>
                </a:solidFill>
                <a:latin typeface="Calibri" pitchFamily="34" charset="0"/>
                <a:cs typeface="Calibri" pitchFamily="34" charset="0"/>
              </a:rPr>
              <a:t>HCB lack</a:t>
            </a:r>
            <a:r>
              <a:rPr lang="en-US" sz="2800" b="0" dirty="0">
                <a:solidFill>
                  <a:schemeClr val="bg1"/>
                </a:solidFill>
                <a:latin typeface="Calibri" pitchFamily="34" charset="0"/>
                <a:cs typeface="Calibri" pitchFamily="34" charset="0"/>
              </a:rPr>
              <a:t> of Islamic and scientific knowledge to differentiate between Halal from Haram. </a:t>
            </a:r>
          </a:p>
        </p:txBody>
      </p:sp>
      <p:pic>
        <p:nvPicPr>
          <p:cNvPr id="32773" name="Picture 2"/>
          <p:cNvPicPr>
            <a:picLocks noChangeAspect="1" noChangeArrowheads="1"/>
          </p:cNvPicPr>
          <p:nvPr/>
        </p:nvPicPr>
        <p:blipFill>
          <a:blip r:embed="rId2"/>
          <a:srcRect/>
          <a:stretch>
            <a:fillRect/>
          </a:stretch>
        </p:blipFill>
        <p:spPr bwMode="auto">
          <a:xfrm>
            <a:off x="990600" y="1828800"/>
            <a:ext cx="1524000" cy="1106488"/>
          </a:xfrm>
          <a:prstGeom prst="rect">
            <a:avLst/>
          </a:prstGeom>
          <a:noFill/>
          <a:ln w="9525">
            <a:noFill/>
            <a:miter lim="800000"/>
            <a:headEnd/>
            <a:tailEnd/>
          </a:ln>
        </p:spPr>
      </p:pic>
      <p:sp>
        <p:nvSpPr>
          <p:cNvPr id="6" name="Rectangle 11"/>
          <p:cNvSpPr>
            <a:spLocks noChangeArrowheads="1"/>
          </p:cNvSpPr>
          <p:nvPr/>
        </p:nvSpPr>
        <p:spPr bwMode="auto">
          <a:xfrm>
            <a:off x="381000" y="3657600"/>
            <a:ext cx="8229600" cy="2677656"/>
          </a:xfrm>
          <a:prstGeom prst="rect">
            <a:avLst/>
          </a:prstGeom>
          <a:noFill/>
          <a:ln w="2857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150000"/>
              </a:lnSpc>
            </a:pPr>
            <a:r>
              <a:rPr lang="en-US" sz="2800" b="0">
                <a:latin typeface="Calibri" pitchFamily="34" charset="0"/>
              </a:rPr>
              <a:t>Many newly introduced raw materials like food additives from wool or insects need a chemist who has the ability to explain the nature of the raw material </a:t>
            </a:r>
            <a:r>
              <a:rPr lang="tr-TR" sz="2800" b="0">
                <a:latin typeface="Calibri" pitchFamily="34" charset="0"/>
              </a:rPr>
              <a:t>to </a:t>
            </a:r>
            <a:r>
              <a:rPr lang="en-US" sz="2800" b="0">
                <a:latin typeface="Calibri" pitchFamily="34" charset="0"/>
              </a:rPr>
              <a:t>support</a:t>
            </a:r>
            <a:r>
              <a:rPr lang="tr-TR" sz="2800" b="0">
                <a:latin typeface="Calibri" pitchFamily="34" charset="0"/>
              </a:rPr>
              <a:t> Ifta commıttee</a:t>
            </a:r>
            <a:r>
              <a:rPr lang="en-US" sz="2800" b="0">
                <a:latin typeface="Calibri" pitchFamily="34" charset="0"/>
              </a:rPr>
              <a:t>’s</a:t>
            </a:r>
            <a:r>
              <a:rPr lang="tr-TR" sz="2800" b="0">
                <a:latin typeface="Calibri" pitchFamily="34" charset="0"/>
              </a:rPr>
              <a:t> decesıon</a:t>
            </a:r>
            <a:r>
              <a:rPr lang="en-US" sz="2800" b="0">
                <a:latin typeface="Calibri" pitchFamily="34" charset="0"/>
              </a:rPr>
              <a:t>.</a:t>
            </a:r>
          </a:p>
        </p:txBody>
      </p:sp>
      <p:sp>
        <p:nvSpPr>
          <p:cNvPr id="7" name="Rectangle 11"/>
          <p:cNvSpPr>
            <a:spLocks noChangeArrowheads="1"/>
          </p:cNvSpPr>
          <p:nvPr/>
        </p:nvSpPr>
        <p:spPr bwMode="auto">
          <a:xfrm>
            <a:off x="228600" y="3058180"/>
            <a:ext cx="1752600" cy="523220"/>
          </a:xfrm>
          <a:prstGeom prst="rect">
            <a:avLst/>
          </a:prstGeom>
          <a:solidFill>
            <a:schemeClr val="accent2">
              <a:lumMod val="60000"/>
              <a:lumOff val="4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tr-TR" sz="2800" b="0" dirty="0">
                <a:solidFill>
                  <a:schemeClr val="bg1"/>
                </a:solidFill>
                <a:latin typeface="Calibri" pitchFamily="34" charset="0"/>
                <a:ea typeface="Calibri" pitchFamily="34" charset="0"/>
                <a:cs typeface="Calibri" pitchFamily="34" charset="0"/>
              </a:rPr>
              <a:t>Example:</a:t>
            </a:r>
            <a:endParaRPr lang="en-US" sz="2800" b="0" dirty="0">
              <a:solidFill>
                <a:schemeClr val="bg1"/>
              </a:solidFill>
              <a:latin typeface="Calibri" pitchFamily="34" charset="0"/>
              <a:ea typeface="Calibri" pitchFamily="34" charset="0"/>
              <a:cs typeface="Calibri" pitchFamily="34" charset="0"/>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304800" y="1082211"/>
            <a:ext cx="8458200" cy="833433"/>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200000"/>
              </a:lnSpc>
              <a:defRPr/>
            </a:pPr>
            <a:r>
              <a:rPr lang="en-US" sz="2800" b="0" dirty="0">
                <a:latin typeface="Calibri" pitchFamily="34" charset="0"/>
                <a:ea typeface="Calibri" pitchFamily="34" charset="0"/>
                <a:cs typeface="Calibri" pitchFamily="34" charset="0"/>
              </a:rPr>
              <a:t>Glycerin in soap can revert back to glycerin.</a:t>
            </a:r>
          </a:p>
        </p:txBody>
      </p:sp>
      <p:pic>
        <p:nvPicPr>
          <p:cNvPr id="33797" name="Picture 2" descr="1044753.jpeg"/>
          <p:cNvPicPr>
            <a:picLocks noChangeAspect="1" noChangeArrowheads="1"/>
          </p:cNvPicPr>
          <p:nvPr/>
        </p:nvPicPr>
        <p:blipFill>
          <a:blip r:embed="rId2"/>
          <a:srcRect/>
          <a:stretch>
            <a:fillRect/>
          </a:stretch>
        </p:blipFill>
        <p:spPr bwMode="auto">
          <a:xfrm>
            <a:off x="3971925" y="4552950"/>
            <a:ext cx="4105275" cy="2305050"/>
          </a:xfrm>
          <a:prstGeom prst="rect">
            <a:avLst/>
          </a:prstGeom>
          <a:noFill/>
          <a:ln w="9525">
            <a:noFill/>
            <a:miter lim="800000"/>
            <a:headEnd/>
            <a:tailEnd/>
          </a:ln>
        </p:spPr>
      </p:pic>
      <p:sp>
        <p:nvSpPr>
          <p:cNvPr id="6" name="Rectangle 11"/>
          <p:cNvSpPr>
            <a:spLocks noChangeArrowheads="1"/>
          </p:cNvSpPr>
          <p:nvPr/>
        </p:nvSpPr>
        <p:spPr bwMode="auto">
          <a:xfrm>
            <a:off x="304800" y="2306888"/>
            <a:ext cx="8458200" cy="3408112"/>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eaLnBrk="1" hangingPunct="1">
              <a:lnSpc>
                <a:spcPct val="200000"/>
              </a:lnSpc>
              <a:defRPr/>
            </a:pPr>
            <a:r>
              <a:rPr lang="en-US" sz="2800" b="0" dirty="0" smtClean="0">
                <a:latin typeface="Calibri" pitchFamily="34" charset="0"/>
                <a:ea typeface="Calibri" pitchFamily="34" charset="0"/>
                <a:cs typeface="Calibri" pitchFamily="34" charset="0"/>
              </a:rPr>
              <a:t>i.e. the chemical reaction is reversible, the Najis original nature of raw material still exist, and thus the Istihala concept of Najis glycerin in soap as proposed by sharieah scholars was not correct*.</a:t>
            </a:r>
          </a:p>
        </p:txBody>
      </p:sp>
      <p:sp>
        <p:nvSpPr>
          <p:cNvPr id="5" name="Rectangle 11"/>
          <p:cNvSpPr>
            <a:spLocks noChangeArrowheads="1"/>
          </p:cNvSpPr>
          <p:nvPr/>
        </p:nvSpPr>
        <p:spPr bwMode="auto">
          <a:xfrm>
            <a:off x="304800" y="91611"/>
            <a:ext cx="8458200" cy="833433"/>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200000"/>
              </a:lnSpc>
              <a:defRPr/>
            </a:pPr>
            <a:r>
              <a:rPr lang="en-US" sz="2800" b="0" dirty="0">
                <a:latin typeface="Calibri" pitchFamily="34" charset="0"/>
                <a:ea typeface="Calibri" pitchFamily="34" charset="0"/>
                <a:cs typeface="Calibri" pitchFamily="34" charset="0"/>
              </a:rPr>
              <a:t>E.g. Istihala: Fat in Soap thoughts to be transformed</a:t>
            </a:r>
          </a:p>
        </p:txBody>
      </p:sp>
      <p:sp>
        <p:nvSpPr>
          <p:cNvPr id="7" name="Rectangle 11"/>
          <p:cNvSpPr>
            <a:spLocks noChangeArrowheads="1"/>
          </p:cNvSpPr>
          <p:nvPr/>
        </p:nvSpPr>
        <p:spPr bwMode="auto">
          <a:xfrm>
            <a:off x="152400" y="6320135"/>
            <a:ext cx="8458200" cy="46166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400" b="0" dirty="0">
                <a:latin typeface="Calibri" pitchFamily="34" charset="0"/>
                <a:ea typeface="Calibri" pitchFamily="34" charset="0"/>
                <a:cs typeface="Calibri" pitchFamily="34" charset="0"/>
              </a:rPr>
              <a:t>* According to my understanding of Istihala.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152400" y="304800"/>
            <a:ext cx="8534400"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pPr>
            <a:r>
              <a:rPr lang="en-US" sz="3200" b="0">
                <a:solidFill>
                  <a:schemeClr val="bg1"/>
                </a:solidFill>
                <a:latin typeface="Calibri" pitchFamily="34" charset="0"/>
              </a:rPr>
              <a:t>1-18 </a:t>
            </a:r>
            <a:r>
              <a:rPr lang="tr-TR" sz="3200" b="0">
                <a:solidFill>
                  <a:schemeClr val="bg1"/>
                </a:solidFill>
                <a:latin typeface="Calibri" pitchFamily="34" charset="0"/>
              </a:rPr>
              <a:t>wıth</a:t>
            </a:r>
            <a:r>
              <a:rPr lang="en-US" sz="3200" b="0">
                <a:solidFill>
                  <a:schemeClr val="bg1"/>
                </a:solidFill>
                <a:latin typeface="Calibri" pitchFamily="34" charset="0"/>
              </a:rPr>
              <a:t> few exceptions, there has been an effort to deteriorate the credibility of the HCB. </a:t>
            </a:r>
          </a:p>
        </p:txBody>
      </p:sp>
      <p:pic>
        <p:nvPicPr>
          <p:cNvPr id="34821" name="Picture 8"/>
          <p:cNvPicPr>
            <a:picLocks noChangeAspect="1" noChangeArrowheads="1"/>
          </p:cNvPicPr>
          <p:nvPr/>
        </p:nvPicPr>
        <p:blipFill>
          <a:blip r:embed="rId2"/>
          <a:srcRect/>
          <a:stretch>
            <a:fillRect/>
          </a:stretch>
        </p:blipFill>
        <p:spPr bwMode="auto">
          <a:xfrm>
            <a:off x="381000" y="5867400"/>
            <a:ext cx="1035050" cy="990600"/>
          </a:xfrm>
          <a:prstGeom prst="rect">
            <a:avLst/>
          </a:prstGeom>
          <a:noFill/>
          <a:ln w="9525">
            <a:noFill/>
            <a:miter lim="800000"/>
            <a:headEnd/>
            <a:tailEnd/>
          </a:ln>
        </p:spPr>
      </p:pic>
      <p:sp>
        <p:nvSpPr>
          <p:cNvPr id="33799" name="Rectangle 11"/>
          <p:cNvSpPr>
            <a:spLocks noChangeArrowheads="1"/>
          </p:cNvSpPr>
          <p:nvPr/>
        </p:nvSpPr>
        <p:spPr bwMode="auto">
          <a:xfrm>
            <a:off x="152400" y="2009775"/>
            <a:ext cx="8534400" cy="1465263"/>
          </a:xfrm>
          <a:prstGeom prst="rect">
            <a:avLst/>
          </a:prstGeom>
          <a:solidFill>
            <a:srgbClr val="00B050"/>
          </a:solidFill>
          <a:ln w="28575">
            <a:noFill/>
            <a:miter lim="800000"/>
            <a:headEnd/>
            <a:tailEnd/>
          </a:ln>
        </p:spPr>
        <p:txBody>
          <a:bodyPr>
            <a:spAutoFit/>
          </a:bodyPr>
          <a:lstStyle/>
          <a:p>
            <a:pPr algn="just">
              <a:lnSpc>
                <a:spcPct val="200000"/>
              </a:lnSpc>
            </a:pPr>
            <a:r>
              <a:rPr lang="en-US" sz="2400" b="0">
                <a:solidFill>
                  <a:schemeClr val="bg1"/>
                </a:solidFill>
                <a:latin typeface="Calibri" pitchFamily="34" charset="0"/>
              </a:rPr>
              <a:t>The interest of all HCB is to be accredited by Halal organizations like MUI of Indonesia so that their certificates are not rejected. </a:t>
            </a:r>
          </a:p>
        </p:txBody>
      </p:sp>
      <p:sp>
        <p:nvSpPr>
          <p:cNvPr id="6" name="Rectangle 11"/>
          <p:cNvSpPr>
            <a:spLocks noChangeArrowheads="1"/>
          </p:cNvSpPr>
          <p:nvPr/>
        </p:nvSpPr>
        <p:spPr bwMode="auto">
          <a:xfrm>
            <a:off x="152400" y="3638550"/>
            <a:ext cx="8534400" cy="2251075"/>
          </a:xfrm>
          <a:prstGeom prst="rect">
            <a:avLst/>
          </a:prstGeom>
          <a:solidFill>
            <a:srgbClr val="00B050"/>
          </a:solidFill>
          <a:ln w="28575">
            <a:noFill/>
            <a:miter lim="800000"/>
            <a:headEnd/>
            <a:tailEnd/>
          </a:ln>
        </p:spPr>
        <p:txBody>
          <a:bodyPr>
            <a:spAutoFit/>
          </a:bodyPr>
          <a:lstStyle/>
          <a:p>
            <a:pPr algn="just">
              <a:lnSpc>
                <a:spcPct val="150000"/>
              </a:lnSpc>
            </a:pPr>
            <a:r>
              <a:rPr lang="en-US" sz="2400" b="0">
                <a:solidFill>
                  <a:schemeClr val="bg1"/>
                </a:solidFill>
                <a:latin typeface="Calibri" pitchFamily="34" charset="0"/>
              </a:rPr>
              <a:t>To be Halal accredited, such organization mainly interested in receiving high fees from HCB and this has affected the credibility of the accredited HCB as some time they are forced to bribe the Halal accreditor organization to be in the market.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ChangeArrowheads="1"/>
          </p:cNvSpPr>
          <p:nvPr/>
        </p:nvSpPr>
        <p:spPr bwMode="auto">
          <a:xfrm>
            <a:off x="282575" y="914400"/>
            <a:ext cx="7162800" cy="267765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pPr>
            <a:r>
              <a:rPr lang="en-US" sz="2800" b="0">
                <a:solidFill>
                  <a:schemeClr val="bg1"/>
                </a:solidFill>
                <a:latin typeface="Calibri" pitchFamily="34" charset="0"/>
              </a:rPr>
              <a:t>2</a:t>
            </a:r>
            <a:r>
              <a:rPr lang="tr-TR" sz="2800" b="0">
                <a:solidFill>
                  <a:schemeClr val="bg1"/>
                </a:solidFill>
                <a:latin typeface="Calibri" pitchFamily="34" charset="0"/>
              </a:rPr>
              <a:t>-1 </a:t>
            </a:r>
            <a:r>
              <a:rPr lang="en-US" sz="2800" b="0">
                <a:solidFill>
                  <a:schemeClr val="bg1"/>
                </a:solidFill>
                <a:latin typeface="Calibri" pitchFamily="34" charset="0"/>
              </a:rPr>
              <a:t>Some HCB may have a procedure manual or at least agree to follow a set </a:t>
            </a:r>
            <a:r>
              <a:rPr lang="tr-TR" sz="2800" b="0">
                <a:solidFill>
                  <a:schemeClr val="bg1"/>
                </a:solidFill>
                <a:latin typeface="Calibri" pitchFamily="34" charset="0"/>
              </a:rPr>
              <a:t>of Halal </a:t>
            </a:r>
            <a:r>
              <a:rPr lang="en-US" sz="2800" b="0">
                <a:solidFill>
                  <a:schemeClr val="bg1"/>
                </a:solidFill>
                <a:latin typeface="Calibri" pitchFamily="34" charset="0"/>
              </a:rPr>
              <a:t>process or standard but </a:t>
            </a:r>
            <a:r>
              <a:rPr lang="tr-TR" sz="2800" b="0">
                <a:solidFill>
                  <a:schemeClr val="bg1"/>
                </a:solidFill>
                <a:latin typeface="Calibri" pitchFamily="34" charset="0"/>
              </a:rPr>
              <a:t>ın practıce </a:t>
            </a:r>
            <a:r>
              <a:rPr lang="en-US" sz="2800" b="0">
                <a:solidFill>
                  <a:schemeClr val="bg1"/>
                </a:solidFill>
                <a:latin typeface="Calibri" pitchFamily="34" charset="0"/>
              </a:rPr>
              <a:t>they often don't follow them.</a:t>
            </a:r>
          </a:p>
        </p:txBody>
      </p:sp>
      <p:sp>
        <p:nvSpPr>
          <p:cNvPr id="35845" name="Rectangle 11"/>
          <p:cNvSpPr>
            <a:spLocks noChangeArrowheads="1"/>
          </p:cNvSpPr>
          <p:nvPr/>
        </p:nvSpPr>
        <p:spPr bwMode="auto">
          <a:xfrm>
            <a:off x="0" y="10160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2</a:t>
            </a:r>
          </a:p>
        </p:txBody>
      </p:sp>
      <p:pic>
        <p:nvPicPr>
          <p:cNvPr id="35846" name="Picture 8" descr="http://www.johnston.k12.ia.us/schools/elemlmc/images/arrow.png"/>
          <p:cNvPicPr>
            <a:picLocks noChangeAspect="1" noChangeArrowheads="1"/>
          </p:cNvPicPr>
          <p:nvPr/>
        </p:nvPicPr>
        <p:blipFill>
          <a:blip r:embed="rId2"/>
          <a:srcRect/>
          <a:stretch>
            <a:fillRect/>
          </a:stretch>
        </p:blipFill>
        <p:spPr bwMode="auto">
          <a:xfrm>
            <a:off x="7597775" y="2081213"/>
            <a:ext cx="1362075" cy="3867150"/>
          </a:xfrm>
          <a:prstGeom prst="rect">
            <a:avLst/>
          </a:prstGeom>
          <a:noFill/>
          <a:ln w="9525">
            <a:noFill/>
            <a:miter lim="800000"/>
            <a:headEnd/>
            <a:tailEnd/>
          </a:ln>
        </p:spPr>
      </p:pic>
      <p:pic>
        <p:nvPicPr>
          <p:cNvPr id="35847" name="Picture 10" descr="http://afelgueres.files.wordpress.com/2011/08/imagen-manual.jpg"/>
          <p:cNvPicPr>
            <a:picLocks noChangeAspect="1" noChangeArrowheads="1"/>
          </p:cNvPicPr>
          <p:nvPr/>
        </p:nvPicPr>
        <p:blipFill>
          <a:blip r:embed="rId3"/>
          <a:srcRect/>
          <a:stretch>
            <a:fillRect/>
          </a:stretch>
        </p:blipFill>
        <p:spPr bwMode="auto">
          <a:xfrm>
            <a:off x="7566025" y="1066800"/>
            <a:ext cx="1425575" cy="949325"/>
          </a:xfrm>
          <a:prstGeom prst="rect">
            <a:avLst/>
          </a:prstGeom>
          <a:noFill/>
          <a:ln w="9525">
            <a:noFill/>
            <a:miter lim="800000"/>
            <a:headEnd/>
            <a:tailEnd/>
          </a:ln>
        </p:spPr>
      </p:pic>
      <p:sp>
        <p:nvSpPr>
          <p:cNvPr id="9" name="Rectangle 11"/>
          <p:cNvSpPr>
            <a:spLocks noChangeArrowheads="1"/>
          </p:cNvSpPr>
          <p:nvPr/>
        </p:nvSpPr>
        <p:spPr bwMode="auto">
          <a:xfrm>
            <a:off x="282575" y="3721100"/>
            <a:ext cx="7162800" cy="1466850"/>
          </a:xfrm>
          <a:prstGeom prst="rect">
            <a:avLst/>
          </a:prstGeom>
          <a:noFill/>
          <a:ln w="28575">
            <a:noFill/>
            <a:miter lim="800000"/>
            <a:headEnd/>
            <a:tailEnd/>
          </a:ln>
        </p:spPr>
        <p:txBody>
          <a:bodyPr>
            <a:spAutoFit/>
          </a:bodyPr>
          <a:lstStyle/>
          <a:p>
            <a:pPr algn="just">
              <a:lnSpc>
                <a:spcPct val="200000"/>
              </a:lnSpc>
            </a:pPr>
            <a:r>
              <a:rPr lang="en-US" sz="2400" b="0">
                <a:latin typeface="Calibri" pitchFamily="34" charset="0"/>
              </a:rPr>
              <a:t>In another word their standards are </a:t>
            </a:r>
            <a:r>
              <a:rPr lang="en-US" sz="2400">
                <a:solidFill>
                  <a:srgbClr val="00B0F0"/>
                </a:solidFill>
                <a:latin typeface="Calibri" pitchFamily="34" charset="0"/>
              </a:rPr>
              <a:t>ink</a:t>
            </a:r>
            <a:r>
              <a:rPr lang="en-US" sz="2400" b="0">
                <a:latin typeface="Calibri" pitchFamily="34" charset="0"/>
              </a:rPr>
              <a:t> on papers and in practice they are not being applied. </a:t>
            </a:r>
          </a:p>
        </p:txBody>
      </p:sp>
      <p:sp>
        <p:nvSpPr>
          <p:cNvPr id="10" name="Rectangle 11"/>
          <p:cNvSpPr>
            <a:spLocks noChangeArrowheads="1"/>
          </p:cNvSpPr>
          <p:nvPr/>
        </p:nvSpPr>
        <p:spPr bwMode="auto">
          <a:xfrm>
            <a:off x="282575" y="5410200"/>
            <a:ext cx="7162800" cy="1384995"/>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lnSpc>
                <a:spcPct val="150000"/>
              </a:lnSpc>
              <a:defRPr/>
            </a:pPr>
            <a:r>
              <a:rPr lang="en-US" sz="2800" b="0" dirty="0">
                <a:solidFill>
                  <a:schemeClr val="tx1"/>
                </a:solidFill>
                <a:latin typeface="Calibri" pitchFamily="34" charset="0"/>
                <a:cs typeface="Calibri" pitchFamily="34" charset="0"/>
              </a:rPr>
              <a:t>For example, complete Halal chain inspections and regular Halal monitoring are not done.</a:t>
            </a:r>
          </a:p>
        </p:txBody>
      </p:sp>
      <p:sp>
        <p:nvSpPr>
          <p:cNvPr id="11"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800" dirty="0">
                <a:solidFill>
                  <a:schemeClr val="bg1"/>
                </a:solidFill>
                <a:latin typeface="Calibri" pitchFamily="34" charset="0"/>
                <a:cs typeface="Calibri" pitchFamily="34" charset="0"/>
              </a:rPr>
              <a:t>Not following Halal procedures</a:t>
            </a:r>
            <a:endParaRPr lang="en-US" sz="2800" b="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52400" y="679450"/>
            <a:ext cx="6184900" cy="526297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defRPr/>
            </a:pPr>
            <a:r>
              <a:rPr lang="en-US" sz="2800" b="0" dirty="0">
                <a:solidFill>
                  <a:schemeClr val="bg1"/>
                </a:solidFill>
                <a:latin typeface="Calibri" pitchFamily="34" charset="0"/>
                <a:cs typeface="Calibri" pitchFamily="34" charset="0"/>
              </a:rPr>
              <a:t>2</a:t>
            </a:r>
            <a:r>
              <a:rPr lang="tr-TR" sz="2800" b="0" dirty="0">
                <a:solidFill>
                  <a:schemeClr val="bg1"/>
                </a:solidFill>
                <a:latin typeface="Calibri" pitchFamily="34" charset="0"/>
                <a:cs typeface="Calibri" pitchFamily="34" charset="0"/>
              </a:rPr>
              <a:t>-2 </a:t>
            </a:r>
            <a:r>
              <a:rPr lang="en-US" sz="2800" b="0" dirty="0">
                <a:solidFill>
                  <a:schemeClr val="bg1"/>
                </a:solidFill>
                <a:latin typeface="Calibri" pitchFamily="34" charset="0"/>
                <a:cs typeface="Calibri" pitchFamily="34" charset="0"/>
              </a:rPr>
              <a:t>Most HCB that certify meat from stunned birds/animals as Halal do not check if the birds/animals at the time of slaughter were alive, and this is even impossible with the fast slaughtering operation such as birds.</a:t>
            </a:r>
          </a:p>
        </p:txBody>
      </p:sp>
      <p:pic>
        <p:nvPicPr>
          <p:cNvPr id="36869" name="Picture 9" descr="http://i.istockimg.com/file_thumbview_approve/5447082/2/stock-photo-5447082-very-dead-chicken.jpg"/>
          <p:cNvPicPr>
            <a:picLocks noChangeAspect="1" noChangeArrowheads="1"/>
          </p:cNvPicPr>
          <p:nvPr/>
        </p:nvPicPr>
        <p:blipFill>
          <a:blip r:embed="rId2"/>
          <a:srcRect/>
          <a:stretch>
            <a:fillRect/>
          </a:stretch>
        </p:blipFill>
        <p:spPr bwMode="auto">
          <a:xfrm>
            <a:off x="6565900" y="609600"/>
            <a:ext cx="2273300" cy="3176588"/>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http://i.istockimg.com/file_thumbview_approve/5447082/2/stock-photo-5447082-very-dead-chicken.jpg"/>
          <p:cNvPicPr>
            <a:picLocks noChangeAspect="1" noChangeArrowheads="1"/>
          </p:cNvPicPr>
          <p:nvPr/>
        </p:nvPicPr>
        <p:blipFill>
          <a:blip r:embed="rId2"/>
          <a:srcRect/>
          <a:stretch>
            <a:fillRect/>
          </a:stretch>
        </p:blipFill>
        <p:spPr bwMode="auto">
          <a:xfrm>
            <a:off x="6565900" y="1014413"/>
            <a:ext cx="2273300" cy="3176587"/>
          </a:xfrm>
          <a:prstGeom prst="rect">
            <a:avLst/>
          </a:prstGeom>
          <a:noFill/>
          <a:ln w="9525">
            <a:noFill/>
            <a:miter lim="800000"/>
            <a:headEnd/>
            <a:tailEnd/>
          </a:ln>
        </p:spPr>
      </p:pic>
      <p:sp>
        <p:nvSpPr>
          <p:cNvPr id="37891" name="Rectangle 11"/>
          <p:cNvSpPr>
            <a:spLocks noChangeArrowheads="1"/>
          </p:cNvSpPr>
          <p:nvPr/>
        </p:nvSpPr>
        <p:spPr bwMode="auto">
          <a:xfrm>
            <a:off x="76200" y="685800"/>
            <a:ext cx="6324600" cy="1695450"/>
          </a:xfrm>
          <a:prstGeom prst="rect">
            <a:avLst/>
          </a:prstGeom>
          <a:solidFill>
            <a:srgbClr val="00B050"/>
          </a:solidFill>
          <a:ln w="28575">
            <a:solidFill>
              <a:srgbClr val="00B0F0"/>
            </a:solidFill>
            <a:miter lim="800000"/>
            <a:headEnd/>
            <a:tailEnd/>
          </a:ln>
        </p:spPr>
        <p:txBody>
          <a:bodyPr>
            <a:spAutoFit/>
          </a:bodyPr>
          <a:lstStyle/>
          <a:p>
            <a:pPr algn="just">
              <a:lnSpc>
                <a:spcPct val="200000"/>
              </a:lnSpc>
            </a:pPr>
            <a:r>
              <a:rPr lang="en-GB" sz="2800" b="0">
                <a:solidFill>
                  <a:schemeClr val="bg1"/>
                </a:solidFill>
                <a:latin typeface="Calibri" pitchFamily="34" charset="0"/>
              </a:rPr>
              <a:t>HCB who accept stunning, </a:t>
            </a:r>
            <a:r>
              <a:rPr lang="en-GB" sz="2800" u="sng">
                <a:solidFill>
                  <a:schemeClr val="bg1"/>
                </a:solidFill>
                <a:latin typeface="Calibri" pitchFamily="34" charset="0"/>
              </a:rPr>
              <a:t>they say</a:t>
            </a:r>
            <a:r>
              <a:rPr lang="en-GB" sz="2800" b="0">
                <a:solidFill>
                  <a:schemeClr val="bg1"/>
                </a:solidFill>
                <a:latin typeface="Calibri" pitchFamily="34" charset="0"/>
              </a:rPr>
              <a:t>: their slaughter men </a:t>
            </a:r>
            <a:r>
              <a:rPr lang="tr-TR" sz="2800" b="0">
                <a:solidFill>
                  <a:schemeClr val="bg1"/>
                </a:solidFill>
                <a:latin typeface="Calibri" pitchFamily="34" charset="0"/>
              </a:rPr>
              <a:t>can </a:t>
            </a:r>
            <a:r>
              <a:rPr lang="en-GB" sz="2800" b="0">
                <a:solidFill>
                  <a:schemeClr val="bg1"/>
                </a:solidFill>
                <a:latin typeface="Calibri" pitchFamily="34" charset="0"/>
              </a:rPr>
              <a:t>detect </a:t>
            </a:r>
            <a:r>
              <a:rPr lang="en-GB" sz="2800" u="sng">
                <a:solidFill>
                  <a:schemeClr val="bg1"/>
                </a:solidFill>
                <a:latin typeface="Calibri" pitchFamily="34" charset="0"/>
              </a:rPr>
              <a:t>dead chickens!!</a:t>
            </a:r>
          </a:p>
        </p:txBody>
      </p:sp>
      <p:sp>
        <p:nvSpPr>
          <p:cNvPr id="6" name="Rectangle 11"/>
          <p:cNvSpPr>
            <a:spLocks noChangeArrowheads="1"/>
          </p:cNvSpPr>
          <p:nvPr/>
        </p:nvSpPr>
        <p:spPr bwMode="auto">
          <a:xfrm>
            <a:off x="76200" y="2590800"/>
            <a:ext cx="6324600" cy="30464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lnSpc>
                <a:spcPct val="200000"/>
              </a:lnSpc>
              <a:defRPr/>
            </a:pPr>
            <a:r>
              <a:rPr lang="en-GB" sz="2400" b="0" dirty="0">
                <a:latin typeface="Calibri" pitchFamily="34" charset="0"/>
                <a:cs typeface="Calibri" pitchFamily="34" charset="0"/>
              </a:rPr>
              <a:t>But in an industrial context, when you mechanically slaughter more than 5000 chickens/hour it is impossible for a slaughter man to be alert and watchful all the time.</a:t>
            </a:r>
            <a:endParaRPr lang="en-US" sz="2400" b="0" dirty="0">
              <a:latin typeface="Calibri" pitchFamily="34" charset="0"/>
              <a:cs typeface="Calibri" pitchFamily="34"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52400" y="381000"/>
            <a:ext cx="4648200" cy="544764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defRPr/>
            </a:pPr>
            <a:r>
              <a:rPr lang="en-US" sz="3200" b="0" dirty="0">
                <a:solidFill>
                  <a:schemeClr val="bg1"/>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-3 </a:t>
            </a:r>
            <a:r>
              <a:rPr lang="en-US" sz="3200" b="0" dirty="0">
                <a:solidFill>
                  <a:schemeClr val="bg1"/>
                </a:solidFill>
                <a:latin typeface="Calibri" pitchFamily="34" charset="0"/>
                <a:cs typeface="Calibri" pitchFamily="34" charset="0"/>
              </a:rPr>
              <a:t>Although it is Halal, some HCB accept certifying meats from very weak animals. This is not Tayeb (poor meat quality). </a:t>
            </a:r>
          </a:p>
          <a:p>
            <a:pPr algn="just">
              <a:lnSpc>
                <a:spcPct val="200000"/>
              </a:lnSpc>
              <a:defRPr/>
            </a:pPr>
            <a:r>
              <a:rPr lang="en-US" sz="1400" b="0" dirty="0">
                <a:solidFill>
                  <a:schemeClr val="bg1"/>
                </a:solidFill>
                <a:latin typeface="Calibri" pitchFamily="34" charset="0"/>
                <a:cs typeface="Calibri" pitchFamily="34" charset="0"/>
              </a:rPr>
              <a:t>This is noticed by active Halal groups in France.</a:t>
            </a:r>
          </a:p>
        </p:txBody>
      </p:sp>
      <p:pic>
        <p:nvPicPr>
          <p:cNvPr id="38917" name="Picture 9" descr="http://www.logisticsbureau.com/images/8242546_s.jpg"/>
          <p:cNvPicPr>
            <a:picLocks noChangeAspect="1" noChangeArrowheads="1"/>
          </p:cNvPicPr>
          <p:nvPr/>
        </p:nvPicPr>
        <p:blipFill>
          <a:blip r:embed="rId2"/>
          <a:srcRect/>
          <a:stretch>
            <a:fillRect/>
          </a:stretch>
        </p:blipFill>
        <p:spPr bwMode="auto">
          <a:xfrm>
            <a:off x="5129213" y="633413"/>
            <a:ext cx="3405187" cy="45243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152400" y="533400"/>
            <a:ext cx="4114800" cy="37856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-4 </a:t>
            </a:r>
            <a:r>
              <a:rPr lang="en-US" sz="3200" b="0" dirty="0">
                <a:solidFill>
                  <a:schemeClr val="bg1"/>
                </a:solidFill>
                <a:latin typeface="Calibri" pitchFamily="34" charset="0"/>
                <a:cs typeface="Calibri" pitchFamily="34" charset="0"/>
              </a:rPr>
              <a:t>Many HCB approved meat as Halal without actual on-site Halal audit/supervision of the meat.</a:t>
            </a:r>
          </a:p>
        </p:txBody>
      </p:sp>
      <p:pic>
        <p:nvPicPr>
          <p:cNvPr id="39941" name="Picture 10" descr="http://www.gmexports.com.au/pic/qa.jpg"/>
          <p:cNvPicPr>
            <a:picLocks noChangeAspect="1" noChangeArrowheads="1"/>
          </p:cNvPicPr>
          <p:nvPr/>
        </p:nvPicPr>
        <p:blipFill>
          <a:blip r:embed="rId2"/>
          <a:srcRect/>
          <a:stretch>
            <a:fillRect/>
          </a:stretch>
        </p:blipFill>
        <p:spPr bwMode="auto">
          <a:xfrm>
            <a:off x="4495800" y="533400"/>
            <a:ext cx="3865563" cy="3505200"/>
          </a:xfrm>
          <a:prstGeom prst="rect">
            <a:avLst/>
          </a:prstGeom>
          <a:noFill/>
          <a:ln w="9525">
            <a:noFill/>
            <a:miter lim="800000"/>
            <a:headEnd/>
            <a:tailEnd/>
          </a:ln>
        </p:spPr>
      </p:pic>
      <p:sp>
        <p:nvSpPr>
          <p:cNvPr id="7" name="Rectangle 6"/>
          <p:cNvSpPr/>
          <p:nvPr/>
        </p:nvSpPr>
        <p:spPr>
          <a:xfrm>
            <a:off x="228600" y="4572000"/>
            <a:ext cx="8610600" cy="196451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lnSpc>
                <a:spcPct val="150000"/>
              </a:lnSpc>
              <a:defRPr/>
            </a:pPr>
            <a:r>
              <a:rPr lang="en-US" sz="2800" b="0" dirty="0">
                <a:solidFill>
                  <a:schemeClr val="bg1"/>
                </a:solidFill>
                <a:latin typeface="Calibri" pitchFamily="34" charset="0"/>
                <a:cs typeface="Calibri" pitchFamily="34" charset="0"/>
              </a:rPr>
              <a:t>Halal audit/supervision: is a procedure whereby a Halal meat/carcasses are checked if they are  complied with the Halal requirements.</a:t>
            </a:r>
            <a:endParaRPr lang="en-US" sz="28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76200" y="381000"/>
            <a:ext cx="4648200" cy="37856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-5 </a:t>
            </a:r>
            <a:r>
              <a:rPr lang="en-US" sz="3200" b="0" dirty="0">
                <a:solidFill>
                  <a:schemeClr val="bg1"/>
                </a:solidFill>
                <a:latin typeface="Calibri" pitchFamily="34" charset="0"/>
                <a:cs typeface="Calibri" pitchFamily="34" charset="0"/>
              </a:rPr>
              <a:t>Many HCB approved meat as Halal from birds /animals </a:t>
            </a:r>
            <a:r>
              <a:rPr lang="tr-TR" sz="3200" b="0" dirty="0">
                <a:solidFill>
                  <a:schemeClr val="bg1"/>
                </a:solidFill>
                <a:latin typeface="Calibri" pitchFamily="34" charset="0"/>
                <a:cs typeface="Calibri" pitchFamily="34" charset="0"/>
              </a:rPr>
              <a:t>that </a:t>
            </a:r>
            <a:r>
              <a:rPr lang="en-US" sz="3200" b="0" dirty="0">
                <a:solidFill>
                  <a:schemeClr val="bg1"/>
                </a:solidFill>
                <a:latin typeface="Calibri" pitchFamily="34" charset="0"/>
                <a:cs typeface="Calibri" pitchFamily="34" charset="0"/>
              </a:rPr>
              <a:t>were inhumanely handled by the worker.</a:t>
            </a:r>
          </a:p>
        </p:txBody>
      </p:sp>
      <p:grpSp>
        <p:nvGrpSpPr>
          <p:cNvPr id="2" name="Group 4"/>
          <p:cNvGrpSpPr>
            <a:grpSpLocks/>
          </p:cNvGrpSpPr>
          <p:nvPr/>
        </p:nvGrpSpPr>
        <p:grpSpPr bwMode="auto">
          <a:xfrm>
            <a:off x="76200" y="457200"/>
            <a:ext cx="9067800" cy="6184900"/>
            <a:chOff x="76200" y="457200"/>
            <a:chExt cx="9067800" cy="6184486"/>
          </a:xfrm>
        </p:grpSpPr>
        <p:pic>
          <p:nvPicPr>
            <p:cNvPr id="40966" name="Picture 9" descr="http://www.grandin.com/gifs/cbolt.stun.centertrack.restrainer.jpg"/>
            <p:cNvPicPr>
              <a:picLocks noChangeAspect="1" noChangeArrowheads="1"/>
            </p:cNvPicPr>
            <p:nvPr/>
          </p:nvPicPr>
          <p:blipFill>
            <a:blip r:embed="rId2"/>
            <a:srcRect/>
            <a:stretch>
              <a:fillRect/>
            </a:stretch>
          </p:blipFill>
          <p:spPr bwMode="auto">
            <a:xfrm>
              <a:off x="4846205" y="457200"/>
              <a:ext cx="4297795" cy="3810000"/>
            </a:xfrm>
            <a:prstGeom prst="rect">
              <a:avLst/>
            </a:prstGeom>
            <a:noFill/>
            <a:ln w="9525">
              <a:noFill/>
              <a:miter lim="800000"/>
              <a:headEnd/>
              <a:tailEnd/>
            </a:ln>
          </p:spPr>
        </p:pic>
        <p:sp>
          <p:nvSpPr>
            <p:cNvPr id="40967" name="Rectangle 11"/>
            <p:cNvSpPr>
              <a:spLocks noChangeArrowheads="1"/>
            </p:cNvSpPr>
            <p:nvPr/>
          </p:nvSpPr>
          <p:spPr bwMode="auto">
            <a:xfrm>
              <a:off x="76200" y="4333362"/>
              <a:ext cx="4648200" cy="2308324"/>
            </a:xfrm>
            <a:prstGeom prst="rect">
              <a:avLst/>
            </a:prstGeom>
            <a:solidFill>
              <a:srgbClr val="00B050"/>
            </a:solidFill>
            <a:ln w="28575">
              <a:noFill/>
              <a:miter lim="800000"/>
              <a:headEnd/>
              <a:tailEnd/>
            </a:ln>
          </p:spPr>
          <p:txBody>
            <a:bodyPr>
              <a:spAutoFit/>
            </a:bodyPr>
            <a:lstStyle/>
            <a:p>
              <a:pPr algn="just">
                <a:lnSpc>
                  <a:spcPct val="150000"/>
                </a:lnSpc>
              </a:pPr>
              <a:r>
                <a:rPr lang="en-US" sz="3200" b="0">
                  <a:solidFill>
                    <a:schemeClr val="bg1"/>
                  </a:solidFill>
                  <a:latin typeface="Calibri" pitchFamily="34" charset="0"/>
                </a:rPr>
                <a:t>E.g. the use of captive bolt for stunning, is not an animal welfare.</a:t>
              </a:r>
              <a:endParaRPr lang="en-US" sz="3200" b="0">
                <a:solidFill>
                  <a:srgbClr val="FF0000"/>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152400" y="304800"/>
            <a:ext cx="4343400" cy="4524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-6 </a:t>
            </a:r>
            <a:r>
              <a:rPr lang="en-US" sz="3200" b="0" dirty="0">
                <a:solidFill>
                  <a:schemeClr val="bg1"/>
                </a:solidFill>
                <a:latin typeface="Calibri" pitchFamily="34" charset="0"/>
                <a:cs typeface="Calibri" pitchFamily="34" charset="0"/>
              </a:rPr>
              <a:t>Some HCB certify processed meat as Halal that is manufactured by equipment normally used for Haram / or non-Halal processed meat.</a:t>
            </a:r>
          </a:p>
        </p:txBody>
      </p:sp>
      <p:pic>
        <p:nvPicPr>
          <p:cNvPr id="41989" name="Picture 14" descr="http://www.free-press-release.com/members/members_pic/200906/img/1244989805.jpg"/>
          <p:cNvPicPr>
            <a:picLocks noChangeAspect="1" noChangeArrowheads="1"/>
          </p:cNvPicPr>
          <p:nvPr/>
        </p:nvPicPr>
        <p:blipFill>
          <a:blip r:embed="rId2"/>
          <a:srcRect/>
          <a:stretch>
            <a:fillRect/>
          </a:stretch>
        </p:blipFill>
        <p:spPr bwMode="auto">
          <a:xfrm>
            <a:off x="5095875" y="381000"/>
            <a:ext cx="3743325" cy="2701925"/>
          </a:xfrm>
          <a:prstGeom prst="rect">
            <a:avLst/>
          </a:prstGeom>
          <a:noFill/>
          <a:ln w="9525">
            <a:noFill/>
            <a:miter lim="800000"/>
            <a:headEnd/>
            <a:tailEnd/>
          </a:ln>
        </p:spPr>
      </p:pic>
      <p:grpSp>
        <p:nvGrpSpPr>
          <p:cNvPr id="2" name="Group 6"/>
          <p:cNvGrpSpPr>
            <a:grpSpLocks/>
          </p:cNvGrpSpPr>
          <p:nvPr/>
        </p:nvGrpSpPr>
        <p:grpSpPr bwMode="auto">
          <a:xfrm>
            <a:off x="152400" y="3136900"/>
            <a:ext cx="8858250" cy="3702050"/>
            <a:chOff x="152400" y="3136900"/>
            <a:chExt cx="8858250" cy="3702050"/>
          </a:xfrm>
        </p:grpSpPr>
        <p:pic>
          <p:nvPicPr>
            <p:cNvPr id="41991" name="Picture 12" descr="http://gtresearchnews.gatech.edu/images/bakery.jpg"/>
            <p:cNvPicPr>
              <a:picLocks noChangeAspect="1" noChangeArrowheads="1"/>
            </p:cNvPicPr>
            <p:nvPr/>
          </p:nvPicPr>
          <p:blipFill>
            <a:blip r:embed="rId3"/>
            <a:srcRect/>
            <a:stretch>
              <a:fillRect/>
            </a:stretch>
          </p:blipFill>
          <p:spPr bwMode="auto">
            <a:xfrm>
              <a:off x="5095875" y="3136900"/>
              <a:ext cx="1304235" cy="977900"/>
            </a:xfrm>
            <a:prstGeom prst="rect">
              <a:avLst/>
            </a:prstGeom>
            <a:noFill/>
            <a:ln w="9525">
              <a:noFill/>
              <a:miter lim="800000"/>
              <a:headEnd/>
              <a:tailEnd/>
            </a:ln>
          </p:spPr>
        </p:pic>
        <p:sp>
          <p:nvSpPr>
            <p:cNvPr id="5" name="Rectangle 11"/>
            <p:cNvSpPr>
              <a:spLocks noChangeArrowheads="1"/>
            </p:cNvSpPr>
            <p:nvPr/>
          </p:nvSpPr>
          <p:spPr bwMode="auto">
            <a:xfrm>
              <a:off x="152400" y="4953000"/>
              <a:ext cx="4343400" cy="1687963"/>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2400" dirty="0">
                  <a:solidFill>
                    <a:schemeClr val="tx1"/>
                  </a:solidFill>
                  <a:latin typeface="Calibri" pitchFamily="34" charset="0"/>
                  <a:cs typeface="Calibri" pitchFamily="34" charset="0"/>
                </a:rPr>
                <a:t>Lately in GCC a non Halal casing were used for Halal hot dog made from chicken meat .</a:t>
              </a:r>
            </a:p>
          </p:txBody>
        </p:sp>
        <p:pic>
          <p:nvPicPr>
            <p:cNvPr id="41995" name="Picture 7"/>
            <p:cNvPicPr>
              <a:picLocks noChangeAspect="1" noChangeArrowheads="1"/>
            </p:cNvPicPr>
            <p:nvPr/>
          </p:nvPicPr>
          <p:blipFill>
            <a:blip r:embed="rId4"/>
            <a:srcRect/>
            <a:stretch>
              <a:fillRect/>
            </a:stretch>
          </p:blipFill>
          <p:spPr bwMode="auto">
            <a:xfrm>
              <a:off x="5486400" y="4191000"/>
              <a:ext cx="3524250" cy="26479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680200" y="5029200"/>
            <a:ext cx="2235200" cy="1676400"/>
          </a:xfrm>
          <a:prstGeom prst="rect">
            <a:avLst/>
          </a:prstGeom>
          <a:noFill/>
          <a:ln w="9525">
            <a:noFill/>
            <a:miter lim="800000"/>
            <a:headEnd/>
            <a:tailEnd/>
          </a:ln>
        </p:spPr>
      </p:pic>
      <p:sp>
        <p:nvSpPr>
          <p:cNvPr id="6147" name="Rectangle 1"/>
          <p:cNvSpPr>
            <a:spLocks noChangeArrowheads="1"/>
          </p:cNvSpPr>
          <p:nvPr/>
        </p:nvSpPr>
        <p:spPr bwMode="auto">
          <a:xfrm>
            <a:off x="228600" y="115888"/>
            <a:ext cx="8610600" cy="646112"/>
          </a:xfrm>
          <a:prstGeom prst="rect">
            <a:avLst/>
          </a:prstGeom>
          <a:solidFill>
            <a:srgbClr val="0070C0"/>
          </a:solidFill>
          <a:ln w="9525">
            <a:noFill/>
            <a:miter lim="800000"/>
            <a:headEnd/>
            <a:tailEnd/>
          </a:ln>
        </p:spPr>
        <p:txBody>
          <a:bodyPr anchor="ctr">
            <a:spAutoFit/>
          </a:bodyPr>
          <a:lstStyle/>
          <a:p>
            <a:pPr algn="justLow" eaLnBrk="0" hangingPunct="0"/>
            <a:r>
              <a:rPr lang="en-US" sz="3600" b="0">
                <a:solidFill>
                  <a:schemeClr val="bg1"/>
                </a:solidFill>
                <a:latin typeface="Calibri" pitchFamily="34" charset="0"/>
              </a:rPr>
              <a:t>Scope</a:t>
            </a:r>
          </a:p>
        </p:txBody>
      </p:sp>
      <p:sp>
        <p:nvSpPr>
          <p:cNvPr id="5" name="Rectangle 4"/>
          <p:cNvSpPr>
            <a:spLocks noChangeArrowheads="1"/>
          </p:cNvSpPr>
          <p:nvPr/>
        </p:nvSpPr>
        <p:spPr bwMode="auto">
          <a:xfrm>
            <a:off x="228600" y="955675"/>
            <a:ext cx="8610600" cy="2289175"/>
          </a:xfrm>
          <a:prstGeom prst="rect">
            <a:avLst/>
          </a:prstGeom>
          <a:noFill/>
          <a:ln w="9525">
            <a:noFill/>
            <a:miter lim="800000"/>
            <a:headEnd/>
            <a:tailEnd/>
          </a:ln>
        </p:spPr>
        <p:txBody>
          <a:bodyPr>
            <a:spAutoFit/>
          </a:bodyPr>
          <a:lstStyle/>
          <a:p>
            <a:pPr algn="just">
              <a:lnSpc>
                <a:spcPct val="170000"/>
              </a:lnSpc>
            </a:pPr>
            <a:r>
              <a:rPr lang="en-US" sz="2800" b="0">
                <a:latin typeface="Calibri" pitchFamily="34" charset="0"/>
              </a:rPr>
              <a:t>This presentation shed the light on common mistakes practiced by Halal certification bodies, HCB; as well as drawbacks of Halal organizations.</a:t>
            </a:r>
          </a:p>
        </p:txBody>
      </p:sp>
      <p:sp>
        <p:nvSpPr>
          <p:cNvPr id="6" name="Rectangle 5"/>
          <p:cNvSpPr>
            <a:spLocks noChangeArrowheads="1"/>
          </p:cNvSpPr>
          <p:nvPr/>
        </p:nvSpPr>
        <p:spPr bwMode="auto">
          <a:xfrm>
            <a:off x="228600" y="3284538"/>
            <a:ext cx="8610600" cy="2290762"/>
          </a:xfrm>
          <a:prstGeom prst="rect">
            <a:avLst/>
          </a:prstGeom>
          <a:noFill/>
          <a:ln w="9525">
            <a:noFill/>
            <a:miter lim="800000"/>
            <a:headEnd/>
            <a:tailEnd/>
          </a:ln>
        </p:spPr>
        <p:txBody>
          <a:bodyPr>
            <a:spAutoFit/>
          </a:bodyPr>
          <a:lstStyle/>
          <a:p>
            <a:pPr algn="just">
              <a:lnSpc>
                <a:spcPct val="170000"/>
              </a:lnSpc>
            </a:pPr>
            <a:r>
              <a:rPr lang="en-US" sz="2800" b="0">
                <a:latin typeface="Calibri" pitchFamily="34" charset="0"/>
              </a:rPr>
              <a:t>This presentation also has the aim of </a:t>
            </a:r>
            <a:r>
              <a:rPr lang="tr-TR" sz="2800" b="0">
                <a:latin typeface="Calibri" pitchFamily="34" charset="0"/>
              </a:rPr>
              <a:t>ımrovıng </a:t>
            </a:r>
            <a:r>
              <a:rPr lang="en-US" sz="2800" b="0">
                <a:latin typeface="Calibri" pitchFamily="34" charset="0"/>
              </a:rPr>
              <a:t>the performances to </a:t>
            </a:r>
            <a:r>
              <a:rPr lang="tr-TR" sz="2800" b="0">
                <a:latin typeface="Calibri" pitchFamily="34" charset="0"/>
              </a:rPr>
              <a:t>provıde</a:t>
            </a:r>
            <a:r>
              <a:rPr lang="en-US" sz="2800" b="0">
                <a:latin typeface="Calibri" pitchFamily="34" charset="0"/>
              </a:rPr>
              <a:t> better Halal certification services with the highest level of Halal products</a:t>
            </a:r>
            <a:r>
              <a:rPr lang="tr-TR" sz="2800" b="0">
                <a:latin typeface="Calibri" pitchFamily="34" charset="0"/>
              </a:rPr>
              <a:t>.</a:t>
            </a:r>
            <a:endParaRPr lang="en-US" sz="2800" b="0">
              <a:latin typeface="Calibri" pitchFamily="34"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2400" y="381000"/>
            <a:ext cx="8534400" cy="3810000"/>
            <a:chOff x="152400" y="1143000"/>
            <a:chExt cx="8534400" cy="3810000"/>
          </a:xfrm>
        </p:grpSpPr>
        <p:sp>
          <p:nvSpPr>
            <p:cNvPr id="6" name="Rectangle 11"/>
            <p:cNvSpPr>
              <a:spLocks noChangeArrowheads="1"/>
            </p:cNvSpPr>
            <p:nvPr/>
          </p:nvSpPr>
          <p:spPr bwMode="auto">
            <a:xfrm>
              <a:off x="152400" y="1143000"/>
              <a:ext cx="8534400"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105000"/>
                </a:spcBef>
                <a:defRPr/>
              </a:pPr>
              <a:r>
                <a:rPr lang="en-US" sz="3200" b="0" dirty="0">
                  <a:solidFill>
                    <a:schemeClr val="bg1"/>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-7 </a:t>
              </a:r>
              <a:r>
                <a:rPr lang="en-US" sz="3200" b="0" dirty="0">
                  <a:solidFill>
                    <a:schemeClr val="bg1"/>
                  </a:solidFill>
                  <a:latin typeface="Calibri" pitchFamily="34" charset="0"/>
                  <a:cs typeface="Calibri" pitchFamily="34" charset="0"/>
                </a:rPr>
                <a:t>Most HCB are submitting to non-Halal laws.</a:t>
              </a:r>
            </a:p>
          </p:txBody>
        </p:sp>
        <p:pic>
          <p:nvPicPr>
            <p:cNvPr id="43015" name="Picture 2" descr="http://3.bp.blogspot.com/_zzIVIZbvY4U/TJLB2ub8qLI/AAAAAAAAARk/mODVfjJFmTQ/s1600/Supermarket_NonHalal.jpg"/>
            <p:cNvPicPr>
              <a:picLocks noChangeAspect="1" noChangeArrowheads="1"/>
            </p:cNvPicPr>
            <p:nvPr/>
          </p:nvPicPr>
          <p:blipFill>
            <a:blip r:embed="rId2"/>
            <a:srcRect/>
            <a:stretch>
              <a:fillRect/>
            </a:stretch>
          </p:blipFill>
          <p:spPr bwMode="auto">
            <a:xfrm>
              <a:off x="2743200" y="1981200"/>
              <a:ext cx="3979479" cy="2971800"/>
            </a:xfrm>
            <a:prstGeom prst="rect">
              <a:avLst/>
            </a:prstGeom>
            <a:noFill/>
            <a:ln w="9525">
              <a:noFill/>
              <a:miter lim="800000"/>
              <a:headEnd/>
              <a:tailEnd/>
            </a:ln>
          </p:spPr>
        </p:pic>
      </p:grpSp>
      <p:sp>
        <p:nvSpPr>
          <p:cNvPr id="12" name="Rectangle 11"/>
          <p:cNvSpPr>
            <a:spLocks noChangeArrowheads="1"/>
          </p:cNvSpPr>
          <p:nvPr/>
        </p:nvSpPr>
        <p:spPr bwMode="auto">
          <a:xfrm>
            <a:off x="230188" y="4397375"/>
            <a:ext cx="8456612" cy="2308225"/>
          </a:xfrm>
          <a:prstGeom prst="rect">
            <a:avLst/>
          </a:prstGeom>
          <a:noFill/>
          <a:ln w="9525">
            <a:noFill/>
            <a:miter lim="800000"/>
            <a:headEnd/>
            <a:tailEnd/>
          </a:ln>
        </p:spPr>
        <p:txBody>
          <a:bodyPr>
            <a:spAutoFit/>
          </a:bodyPr>
          <a:lstStyle/>
          <a:p>
            <a:pPr marL="342900" indent="-342900">
              <a:buFont typeface="Courier New" pitchFamily="49" charset="0"/>
              <a:buChar char="o"/>
            </a:pPr>
            <a:r>
              <a:rPr lang="en-US" sz="2400" b="0">
                <a:latin typeface="Calibri" pitchFamily="34" charset="0"/>
              </a:rPr>
              <a:t>Work on Haram productions lines</a:t>
            </a:r>
            <a:endParaRPr lang="ar-KW" sz="2400" b="0">
              <a:latin typeface="Calibri" pitchFamily="34" charset="0"/>
            </a:endParaRPr>
          </a:p>
          <a:p>
            <a:pPr marL="342900" indent="-342900">
              <a:buFont typeface="Courier New" pitchFamily="49" charset="0"/>
              <a:buChar char="o"/>
            </a:pPr>
            <a:r>
              <a:rPr lang="en-US" sz="2400" b="0">
                <a:latin typeface="Calibri" pitchFamily="34" charset="0"/>
              </a:rPr>
              <a:t>Accept non-approved slaughtermen</a:t>
            </a:r>
            <a:endParaRPr lang="ar-KW" sz="2400" b="0">
              <a:latin typeface="Calibri" pitchFamily="34" charset="0"/>
            </a:endParaRPr>
          </a:p>
          <a:p>
            <a:pPr marL="342900" indent="-342900">
              <a:buFont typeface="Courier New" pitchFamily="49" charset="0"/>
              <a:buChar char="o"/>
            </a:pPr>
            <a:r>
              <a:rPr lang="en-US" sz="2400" b="0">
                <a:latin typeface="Calibri" pitchFamily="34" charset="0"/>
              </a:rPr>
              <a:t>Accept Haram ingredients</a:t>
            </a:r>
            <a:endParaRPr lang="ar-KW" sz="2400" b="0">
              <a:latin typeface="Calibri" pitchFamily="34" charset="0"/>
            </a:endParaRPr>
          </a:p>
          <a:p>
            <a:pPr marL="342900" indent="-342900">
              <a:buFont typeface="Courier New" pitchFamily="49" charset="0"/>
              <a:buChar char="o"/>
            </a:pPr>
            <a:r>
              <a:rPr lang="en-US" sz="2400" b="0">
                <a:latin typeface="Calibri" pitchFamily="34" charset="0"/>
              </a:rPr>
              <a:t>Accept Istihala as an excuse to approve Halal</a:t>
            </a:r>
            <a:endParaRPr lang="ar-KW" sz="2400" b="0">
              <a:latin typeface="Calibri" pitchFamily="34" charset="0"/>
            </a:endParaRPr>
          </a:p>
          <a:p>
            <a:pPr marL="342900" indent="-342900">
              <a:buFont typeface="Courier New" pitchFamily="49" charset="0"/>
              <a:buChar char="o"/>
            </a:pPr>
            <a:r>
              <a:rPr lang="en-US" sz="2400" b="0">
                <a:latin typeface="Calibri" pitchFamily="34" charset="0"/>
              </a:rPr>
              <a:t>Accept mechanical slaughtering</a:t>
            </a:r>
            <a:endParaRPr lang="en-US" sz="2400">
              <a:latin typeface="Calibri" pitchFamily="34" charset="0"/>
            </a:endParaRPr>
          </a:p>
          <a:p>
            <a:pPr marL="342900" indent="-342900">
              <a:buFont typeface="Courier New" pitchFamily="49" charset="0"/>
              <a:buChar char="o"/>
            </a:pPr>
            <a:r>
              <a:rPr lang="en-US" sz="2400" b="0">
                <a:latin typeface="Calibri" pitchFamily="34" charset="0"/>
              </a:rPr>
              <a:t>Accept stunning</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ChangeArrowheads="1"/>
          </p:cNvSpPr>
          <p:nvPr/>
        </p:nvSpPr>
        <p:spPr bwMode="auto">
          <a:xfrm>
            <a:off x="0" y="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3</a:t>
            </a:r>
          </a:p>
        </p:txBody>
      </p:sp>
      <p:grpSp>
        <p:nvGrpSpPr>
          <p:cNvPr id="2" name="Group 6"/>
          <p:cNvGrpSpPr>
            <a:grpSpLocks/>
          </p:cNvGrpSpPr>
          <p:nvPr/>
        </p:nvGrpSpPr>
        <p:grpSpPr bwMode="auto">
          <a:xfrm>
            <a:off x="304800" y="914400"/>
            <a:ext cx="8534400" cy="5765800"/>
            <a:chOff x="304800" y="914400"/>
            <a:chExt cx="8534400" cy="5765800"/>
          </a:xfrm>
        </p:grpSpPr>
        <p:sp>
          <p:nvSpPr>
            <p:cNvPr id="5" name="Rectangle 11"/>
            <p:cNvSpPr>
              <a:spLocks noChangeArrowheads="1"/>
            </p:cNvSpPr>
            <p:nvPr/>
          </p:nvSpPr>
          <p:spPr bwMode="auto">
            <a:xfrm>
              <a:off x="304800" y="914400"/>
              <a:ext cx="8534400" cy="14811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3</a:t>
              </a:r>
              <a:r>
                <a:rPr lang="tr-TR" sz="3200" b="0" dirty="0">
                  <a:solidFill>
                    <a:schemeClr val="bg1"/>
                  </a:solidFill>
                  <a:latin typeface="Calibri" pitchFamily="34" charset="0"/>
                  <a:cs typeface="Calibri" pitchFamily="34" charset="0"/>
                </a:rPr>
                <a:t>-1 </a:t>
              </a:r>
              <a:r>
                <a:rPr lang="en-US" sz="3200" b="0" dirty="0">
                  <a:solidFill>
                    <a:schemeClr val="bg1"/>
                  </a:solidFill>
                  <a:latin typeface="Calibri" pitchFamily="34" charset="0"/>
                  <a:cs typeface="Calibri" pitchFamily="34" charset="0"/>
                </a:rPr>
                <a:t>Many HCB do not disclose their standards, methods and their organization details.</a:t>
              </a:r>
            </a:p>
          </p:txBody>
        </p:sp>
        <p:pic>
          <p:nvPicPr>
            <p:cNvPr id="44042" name="Picture 11" descr="http://3.bp.blogspot.com/-3vPC5ocAGHc/Tj4ZajJ-pQI/AAAAAAAAAIs/8FkV6R9mQ1M/s1600/hiding.jpg"/>
            <p:cNvPicPr>
              <a:picLocks noChangeAspect="1" noChangeArrowheads="1"/>
            </p:cNvPicPr>
            <p:nvPr/>
          </p:nvPicPr>
          <p:blipFill>
            <a:blip r:embed="rId2"/>
            <a:srcRect/>
            <a:stretch>
              <a:fillRect/>
            </a:stretch>
          </p:blipFill>
          <p:spPr bwMode="auto">
            <a:xfrm>
              <a:off x="2914650" y="2438400"/>
              <a:ext cx="3181350" cy="4241800"/>
            </a:xfrm>
            <a:prstGeom prst="rect">
              <a:avLst/>
            </a:prstGeom>
            <a:noFill/>
            <a:ln w="9525">
              <a:noFill/>
              <a:miter lim="800000"/>
              <a:headEnd/>
              <a:tailEnd/>
            </a:ln>
          </p:spPr>
        </p:pic>
      </p:grpSp>
      <p:sp>
        <p:nvSpPr>
          <p:cNvPr id="6"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800" dirty="0">
                <a:solidFill>
                  <a:schemeClr val="bg1"/>
                </a:solidFill>
                <a:latin typeface="Calibri" pitchFamily="34" charset="0"/>
                <a:cs typeface="Calibri" pitchFamily="34" charset="0"/>
              </a:rPr>
              <a:t>Lack of transparency</a:t>
            </a:r>
            <a:endParaRPr lang="en-US" sz="2800" b="0" dirty="0">
              <a:solidFill>
                <a:schemeClr val="bg1"/>
              </a:solidFill>
              <a:latin typeface="Calibri" pitchFamily="34" charset="0"/>
              <a:cs typeface="Calibri" pitchFamily="34"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4800" y="228600"/>
            <a:ext cx="8534400" cy="6096000"/>
            <a:chOff x="304800" y="762000"/>
            <a:chExt cx="8534400" cy="6096000"/>
          </a:xfrm>
        </p:grpSpPr>
        <p:sp>
          <p:nvSpPr>
            <p:cNvPr id="10" name="Rectangle 11"/>
            <p:cNvSpPr>
              <a:spLocks noChangeArrowheads="1"/>
            </p:cNvSpPr>
            <p:nvPr/>
          </p:nvSpPr>
          <p:spPr bwMode="auto">
            <a:xfrm>
              <a:off x="304800" y="762000"/>
              <a:ext cx="8534400" cy="37856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3</a:t>
              </a:r>
              <a:r>
                <a:rPr lang="tr-TR" sz="3200" b="0" dirty="0">
                  <a:solidFill>
                    <a:schemeClr val="bg1"/>
                  </a:solidFill>
                  <a:latin typeface="Calibri" pitchFamily="34" charset="0"/>
                  <a:cs typeface="Calibri" pitchFamily="34" charset="0"/>
                </a:rPr>
                <a:t>-2 </a:t>
              </a:r>
              <a:r>
                <a:rPr lang="en-US" sz="3200" b="0" dirty="0">
                  <a:solidFill>
                    <a:schemeClr val="bg1"/>
                  </a:solidFill>
                  <a:latin typeface="Calibri" pitchFamily="34" charset="0"/>
                  <a:cs typeface="Calibri" pitchFamily="34" charset="0"/>
                </a:rPr>
                <a:t>Many HCB do not provide complete and clear sufficient information to consumers for them to have better choices </a:t>
              </a:r>
            </a:p>
            <a:p>
              <a:pPr algn="just">
                <a:lnSpc>
                  <a:spcPct val="150000"/>
                </a:lnSpc>
                <a:defRPr/>
              </a:pPr>
              <a:r>
                <a:rPr lang="en-US" sz="3200" b="0" dirty="0">
                  <a:solidFill>
                    <a:srgbClr val="FF0000"/>
                  </a:solidFill>
                  <a:latin typeface="Calibri" pitchFamily="34" charset="0"/>
                  <a:cs typeface="Calibri" pitchFamily="34" charset="0"/>
                </a:rPr>
                <a:t>i.e. they give misleading Halal certificates. Example………&gt;</a:t>
              </a:r>
            </a:p>
          </p:txBody>
        </p:sp>
        <p:pic>
          <p:nvPicPr>
            <p:cNvPr id="45062" name="Picture 9" descr="http://farm4.static.flickr.com/3107/2910831531_67dcd2bac5.jpg"/>
            <p:cNvPicPr>
              <a:picLocks noChangeAspect="1" noChangeArrowheads="1"/>
            </p:cNvPicPr>
            <p:nvPr/>
          </p:nvPicPr>
          <p:blipFill>
            <a:blip r:embed="rId2"/>
            <a:srcRect/>
            <a:stretch>
              <a:fillRect/>
            </a:stretch>
          </p:blipFill>
          <p:spPr bwMode="auto">
            <a:xfrm>
              <a:off x="3511550" y="3644900"/>
              <a:ext cx="5132388" cy="3213100"/>
            </a:xfrm>
            <a:prstGeom prst="rect">
              <a:avLst/>
            </a:prstGeom>
            <a:noFill/>
            <a:ln w="9525">
              <a:noFill/>
              <a:miter lim="800000"/>
              <a:headEnd/>
              <a:tailEnd/>
            </a:ln>
          </p:spPr>
        </p:pic>
      </p:gr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304800" y="828675"/>
            <a:ext cx="8534400" cy="2219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Some HCB certify stunned birds/animals as Halal and they put on their advertisements the following statement:</a:t>
            </a:r>
          </a:p>
        </p:txBody>
      </p:sp>
      <p:pic>
        <p:nvPicPr>
          <p:cNvPr id="46085" name="Picture 11" descr="http://www.guncity.co.nz/images/162567.jpg"/>
          <p:cNvPicPr>
            <a:picLocks noChangeAspect="1" noChangeArrowheads="1"/>
          </p:cNvPicPr>
          <p:nvPr/>
        </p:nvPicPr>
        <p:blipFill>
          <a:blip r:embed="rId2"/>
          <a:srcRect/>
          <a:stretch>
            <a:fillRect/>
          </a:stretch>
        </p:blipFill>
        <p:spPr bwMode="auto">
          <a:xfrm>
            <a:off x="303213" y="3267075"/>
            <a:ext cx="1152525" cy="1595438"/>
          </a:xfrm>
          <a:prstGeom prst="rect">
            <a:avLst/>
          </a:prstGeom>
          <a:noFill/>
          <a:ln w="9525">
            <a:noFill/>
            <a:miter lim="800000"/>
            <a:headEnd/>
            <a:tailEnd/>
          </a:ln>
        </p:spPr>
      </p:pic>
      <p:pic>
        <p:nvPicPr>
          <p:cNvPr id="46086" name="Picture 13" descr="http://www.veganwarfare.com/wp-content/uploads/2012/02/bolt_gun_cow.jpg"/>
          <p:cNvPicPr>
            <a:picLocks noChangeAspect="1" noChangeArrowheads="1"/>
          </p:cNvPicPr>
          <p:nvPr/>
        </p:nvPicPr>
        <p:blipFill>
          <a:blip r:embed="rId3"/>
          <a:srcRect/>
          <a:stretch>
            <a:fillRect/>
          </a:stretch>
        </p:blipFill>
        <p:spPr bwMode="auto">
          <a:xfrm>
            <a:off x="1600200" y="3267075"/>
            <a:ext cx="3813175" cy="2752725"/>
          </a:xfrm>
          <a:prstGeom prst="rect">
            <a:avLst/>
          </a:prstGeom>
          <a:noFill/>
          <a:ln w="9525">
            <a:noFill/>
            <a:miter lim="800000"/>
            <a:headEnd/>
            <a:tailEnd/>
          </a:ln>
        </p:spPr>
      </p:pic>
      <p:pic>
        <p:nvPicPr>
          <p:cNvPr id="46087" name="Picture 15" descr="http://www.worldpoultry.net/app/resize.asp?w=224&amp;h=210&amp;img=%2Fpublic%2Fimage%2Fthurs_stunning.jpg"/>
          <p:cNvPicPr>
            <a:picLocks noChangeAspect="1" noChangeArrowheads="1"/>
          </p:cNvPicPr>
          <p:nvPr/>
        </p:nvPicPr>
        <p:blipFill>
          <a:blip r:embed="rId4"/>
          <a:srcRect/>
          <a:stretch>
            <a:fillRect/>
          </a:stretch>
        </p:blipFill>
        <p:spPr bwMode="auto">
          <a:xfrm>
            <a:off x="5715000" y="3267075"/>
            <a:ext cx="2936875" cy="2752725"/>
          </a:xfrm>
          <a:prstGeom prst="rect">
            <a:avLst/>
          </a:prstGeom>
          <a:noFill/>
          <a:ln w="9525">
            <a:noFill/>
            <a:miter lim="800000"/>
            <a:headEnd/>
            <a:tailEnd/>
          </a:ln>
        </p:spPr>
      </p:pic>
      <p:sp>
        <p:nvSpPr>
          <p:cNvPr id="9" name="Rectangle 11"/>
          <p:cNvSpPr>
            <a:spLocks noChangeArrowheads="1"/>
          </p:cNvSpPr>
          <p:nvPr/>
        </p:nvSpPr>
        <p:spPr bwMode="auto">
          <a:xfrm>
            <a:off x="304800" y="152400"/>
            <a:ext cx="1752600" cy="523220"/>
          </a:xfrm>
          <a:prstGeom prst="rect">
            <a:avLst/>
          </a:prstGeom>
          <a:solidFill>
            <a:schemeClr val="accent2">
              <a:lumMod val="60000"/>
              <a:lumOff val="4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tr-TR" sz="2800" b="0" dirty="0">
                <a:solidFill>
                  <a:schemeClr val="bg1"/>
                </a:solidFill>
                <a:latin typeface="Calibri" pitchFamily="34" charset="0"/>
                <a:ea typeface="Calibri" pitchFamily="34" charset="0"/>
                <a:cs typeface="Calibri" pitchFamily="34" charset="0"/>
              </a:rPr>
              <a:t>Example:</a:t>
            </a:r>
            <a:endParaRPr lang="en-US" sz="2800" b="0" dirty="0">
              <a:solidFill>
                <a:schemeClr val="bg1"/>
              </a:solidFill>
              <a:latin typeface="Calibri" pitchFamily="34" charset="0"/>
              <a:ea typeface="Calibri" pitchFamily="34" charset="0"/>
              <a:cs typeface="Calibri" pitchFamily="34" charset="0"/>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2590800" y="609600"/>
            <a:ext cx="3657600" cy="754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150000"/>
              </a:lnSpc>
              <a:defRPr/>
            </a:pPr>
            <a:r>
              <a:rPr lang="en-US" sz="3200" b="0" dirty="0">
                <a:solidFill>
                  <a:schemeClr val="bg1"/>
                </a:solidFill>
                <a:latin typeface="Calibri" pitchFamily="34" charset="0"/>
                <a:cs typeface="Calibri" pitchFamily="34" charset="0"/>
              </a:rPr>
              <a:t>Hand Slaughtered</a:t>
            </a:r>
          </a:p>
        </p:txBody>
      </p:sp>
      <p:sp>
        <p:nvSpPr>
          <p:cNvPr id="9" name="Rectangle 11"/>
          <p:cNvSpPr>
            <a:spLocks noChangeArrowheads="1"/>
          </p:cNvSpPr>
          <p:nvPr/>
        </p:nvSpPr>
        <p:spPr bwMode="auto">
          <a:xfrm>
            <a:off x="304800" y="4157663"/>
            <a:ext cx="8534400" cy="1911350"/>
          </a:xfrm>
          <a:prstGeom prst="rect">
            <a:avLst/>
          </a:prstGeom>
          <a:solidFill>
            <a:schemeClr val="tx1"/>
          </a:solidFill>
          <a:ln w="28575">
            <a:noFill/>
            <a:miter lim="800000"/>
            <a:headEnd/>
            <a:tailEnd/>
          </a:ln>
        </p:spPr>
        <p:txBody>
          <a:bodyPr>
            <a:spAutoFit/>
          </a:bodyPr>
          <a:lstStyle/>
          <a:p>
            <a:pPr>
              <a:lnSpc>
                <a:spcPct val="200000"/>
              </a:lnSpc>
            </a:pPr>
            <a:r>
              <a:rPr lang="en-US" sz="3200" b="0">
                <a:solidFill>
                  <a:schemeClr val="bg1"/>
                </a:solidFill>
                <a:latin typeface="Calibri" pitchFamily="34" charset="0"/>
              </a:rPr>
              <a:t>This statement is misleading </a:t>
            </a:r>
            <a:r>
              <a:rPr lang="en-US" sz="3200" u="sng">
                <a:solidFill>
                  <a:srgbClr val="FF0000"/>
                </a:solidFill>
                <a:latin typeface="Calibri" pitchFamily="34" charset="0"/>
              </a:rPr>
              <a:t>as it imply </a:t>
            </a:r>
            <a:r>
              <a:rPr lang="en-US" sz="3200" b="0">
                <a:solidFill>
                  <a:schemeClr val="bg1"/>
                </a:solidFill>
                <a:latin typeface="Calibri" pitchFamily="34" charset="0"/>
              </a:rPr>
              <a:t>that the meat is: </a:t>
            </a:r>
            <a:r>
              <a:rPr lang="en-US" sz="3200">
                <a:solidFill>
                  <a:srgbClr val="FF0000"/>
                </a:solidFill>
                <a:latin typeface="Calibri" pitchFamily="34" charset="0"/>
              </a:rPr>
              <a:t>Purely Halal with no stunning</a:t>
            </a:r>
            <a:r>
              <a:rPr lang="en-US" sz="3200">
                <a:solidFill>
                  <a:schemeClr val="bg1"/>
                </a:solidFill>
                <a:latin typeface="Calibri" pitchFamily="34" charset="0"/>
              </a:rPr>
              <a:t>.</a:t>
            </a:r>
          </a:p>
        </p:txBody>
      </p:sp>
      <p:pic>
        <p:nvPicPr>
          <p:cNvPr id="47110" name="Picture 2" descr="http://www.sadia.com/upload/en/sadiaassurance/halal01.gif"/>
          <p:cNvPicPr>
            <a:picLocks noChangeAspect="1" noChangeArrowheads="1"/>
          </p:cNvPicPr>
          <p:nvPr/>
        </p:nvPicPr>
        <p:blipFill>
          <a:blip r:embed="rId2"/>
          <a:srcRect/>
          <a:stretch>
            <a:fillRect/>
          </a:stretch>
        </p:blipFill>
        <p:spPr bwMode="auto">
          <a:xfrm>
            <a:off x="3086100" y="1524000"/>
            <a:ext cx="2209800" cy="22098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http://www.designmena.com/wp-content/uploads/2012/05/main-531x400.jpg"/>
          <p:cNvPicPr>
            <a:picLocks noChangeAspect="1" noChangeArrowheads="1"/>
          </p:cNvPicPr>
          <p:nvPr/>
        </p:nvPicPr>
        <p:blipFill>
          <a:blip r:embed="rId2"/>
          <a:srcRect/>
          <a:stretch>
            <a:fillRect/>
          </a:stretch>
        </p:blipFill>
        <p:spPr bwMode="auto">
          <a:xfrm>
            <a:off x="2209800" y="3243263"/>
            <a:ext cx="4800600" cy="3614737"/>
          </a:xfrm>
          <a:prstGeom prst="rect">
            <a:avLst/>
          </a:prstGeom>
          <a:noFill/>
          <a:ln w="9525">
            <a:noFill/>
            <a:miter lim="800000"/>
            <a:headEnd/>
            <a:tailEnd/>
          </a:ln>
        </p:spPr>
      </p:pic>
      <p:sp>
        <p:nvSpPr>
          <p:cNvPr id="8" name="Rectangle 11"/>
          <p:cNvSpPr>
            <a:spLocks noChangeArrowheads="1"/>
          </p:cNvSpPr>
          <p:nvPr/>
        </p:nvSpPr>
        <p:spPr bwMode="auto">
          <a:xfrm>
            <a:off x="304800" y="152400"/>
            <a:ext cx="8534400" cy="149335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3</a:t>
            </a:r>
            <a:r>
              <a:rPr lang="tr-TR" sz="3200" b="0" dirty="0">
                <a:solidFill>
                  <a:schemeClr val="bg1"/>
                </a:solidFill>
                <a:latin typeface="Calibri" pitchFamily="34" charset="0"/>
                <a:cs typeface="Calibri" pitchFamily="34" charset="0"/>
              </a:rPr>
              <a:t>-3 </a:t>
            </a:r>
            <a:r>
              <a:rPr lang="en-US" sz="3200" b="0" dirty="0">
                <a:solidFill>
                  <a:schemeClr val="bg1"/>
                </a:solidFill>
                <a:latin typeface="Calibri" pitchFamily="34" charset="0"/>
                <a:cs typeface="Calibri" pitchFamily="34" charset="0"/>
              </a:rPr>
              <a:t>Some HCB are: </a:t>
            </a:r>
            <a:r>
              <a:rPr lang="en-US" sz="3200" u="sng" dirty="0">
                <a:solidFill>
                  <a:srgbClr val="FF0000"/>
                </a:solidFill>
                <a:latin typeface="Calibri" pitchFamily="34" charset="0"/>
                <a:cs typeface="Calibri" pitchFamily="34" charset="0"/>
              </a:rPr>
              <a:t>1)</a:t>
            </a:r>
            <a:r>
              <a:rPr lang="en-US" sz="3200" dirty="0">
                <a:solidFill>
                  <a:srgbClr val="FF0000"/>
                </a:solidFill>
                <a:latin typeface="Calibri" pitchFamily="34" charset="0"/>
                <a:cs typeface="Calibri" pitchFamily="34" charset="0"/>
              </a:rPr>
              <a:t> </a:t>
            </a:r>
            <a:r>
              <a:rPr lang="en-US" sz="3200" b="0" dirty="0">
                <a:solidFill>
                  <a:schemeClr val="bg1"/>
                </a:solidFill>
                <a:latin typeface="Calibri" pitchFamily="34" charset="0"/>
                <a:cs typeface="Calibri" pitchFamily="34" charset="0"/>
              </a:rPr>
              <a:t>part of a manufacturing company </a:t>
            </a:r>
            <a:r>
              <a:rPr lang="en-US" sz="3200" u="sng" dirty="0">
                <a:solidFill>
                  <a:schemeClr val="bg1"/>
                </a:solidFill>
                <a:latin typeface="Calibri" pitchFamily="34" charset="0"/>
                <a:cs typeface="Calibri" pitchFamily="34" charset="0"/>
              </a:rPr>
              <a:t>or</a:t>
            </a:r>
          </a:p>
        </p:txBody>
      </p:sp>
      <p:sp>
        <p:nvSpPr>
          <p:cNvPr id="7" name="Rectangle 11"/>
          <p:cNvSpPr>
            <a:spLocks noChangeArrowheads="1"/>
          </p:cNvSpPr>
          <p:nvPr/>
        </p:nvSpPr>
        <p:spPr bwMode="auto">
          <a:xfrm>
            <a:off x="304800" y="1828800"/>
            <a:ext cx="8534400" cy="230832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u="sng" dirty="0">
                <a:solidFill>
                  <a:srgbClr val="FF0000"/>
                </a:solidFill>
                <a:latin typeface="Calibri" pitchFamily="34" charset="0"/>
                <a:cs typeface="Calibri" pitchFamily="34" charset="0"/>
              </a:rPr>
              <a:t>2)</a:t>
            </a:r>
            <a:r>
              <a:rPr lang="en-US" sz="3200" b="0" dirty="0">
                <a:solidFill>
                  <a:schemeClr val="bg1"/>
                </a:solidFill>
                <a:latin typeface="Calibri" pitchFamily="34" charset="0"/>
                <a:cs typeface="Calibri" pitchFamily="34" charset="0"/>
              </a:rPr>
              <a:t> a Muslim society established by a manufacturing company for the purpose of certifying  their own services or products as Halal.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76200" y="381000"/>
            <a:ext cx="7086600" cy="7132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000" b="0" dirty="0">
                <a:solidFill>
                  <a:schemeClr val="bg1"/>
                </a:solidFill>
                <a:latin typeface="Calibri" pitchFamily="34" charset="0"/>
                <a:cs typeface="Calibri" pitchFamily="34" charset="0"/>
              </a:rPr>
              <a:t>3</a:t>
            </a:r>
            <a:r>
              <a:rPr lang="tr-TR" sz="3000" b="0" dirty="0">
                <a:solidFill>
                  <a:schemeClr val="bg1"/>
                </a:solidFill>
                <a:latin typeface="Calibri" pitchFamily="34" charset="0"/>
                <a:cs typeface="Calibri" pitchFamily="34" charset="0"/>
              </a:rPr>
              <a:t>-4 </a:t>
            </a:r>
            <a:r>
              <a:rPr lang="en-US" sz="3000" b="0" dirty="0">
                <a:solidFill>
                  <a:schemeClr val="bg1"/>
                </a:solidFill>
                <a:latin typeface="Calibri" pitchFamily="34" charset="0"/>
                <a:cs typeface="Calibri" pitchFamily="34" charset="0"/>
              </a:rPr>
              <a:t>Transparency is a double edged sword. </a:t>
            </a:r>
          </a:p>
        </p:txBody>
      </p:sp>
      <p:pic>
        <p:nvPicPr>
          <p:cNvPr id="49157" name="Picture 9" descr="http://www.deviantart.com/download/208814778/loki___double_edged_sword_by_xanimangax-d3gbmii.jpg"/>
          <p:cNvPicPr>
            <a:picLocks noChangeAspect="1" noChangeArrowheads="1"/>
          </p:cNvPicPr>
          <p:nvPr/>
        </p:nvPicPr>
        <p:blipFill>
          <a:blip r:embed="rId2"/>
          <a:srcRect/>
          <a:stretch>
            <a:fillRect/>
          </a:stretch>
        </p:blipFill>
        <p:spPr bwMode="auto">
          <a:xfrm>
            <a:off x="7324725" y="533400"/>
            <a:ext cx="1590675" cy="1339850"/>
          </a:xfrm>
          <a:prstGeom prst="rect">
            <a:avLst/>
          </a:prstGeom>
          <a:noFill/>
          <a:ln w="9525">
            <a:noFill/>
            <a:miter lim="800000"/>
            <a:headEnd/>
            <a:tailEnd/>
          </a:ln>
        </p:spPr>
      </p:pic>
      <p:sp>
        <p:nvSpPr>
          <p:cNvPr id="9" name="Rectangle 11"/>
          <p:cNvSpPr>
            <a:spLocks noChangeArrowheads="1"/>
          </p:cNvSpPr>
          <p:nvPr/>
        </p:nvSpPr>
        <p:spPr bwMode="auto">
          <a:xfrm>
            <a:off x="76200" y="1285875"/>
            <a:ext cx="7086600" cy="230832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lnSpc>
                <a:spcPct val="150000"/>
              </a:lnSpc>
              <a:defRPr/>
            </a:pPr>
            <a:r>
              <a:rPr lang="en-US" sz="3200" b="0" dirty="0">
                <a:solidFill>
                  <a:schemeClr val="tx1"/>
                </a:solidFill>
                <a:latin typeface="Calibri" pitchFamily="34" charset="0"/>
                <a:cs typeface="Calibri" pitchFamily="34" charset="0"/>
              </a:rPr>
              <a:t>Most HCB keep the things to themselves lest </a:t>
            </a:r>
            <a:r>
              <a:rPr lang="ar-KW" sz="3200" b="0" dirty="0">
                <a:solidFill>
                  <a:schemeClr val="tx1"/>
                </a:solidFill>
                <a:latin typeface="Calibri" pitchFamily="34" charset="0"/>
                <a:cs typeface="Simplified Arabic" pitchFamily="18" charset="-78"/>
              </a:rPr>
              <a:t>خشية أن </a:t>
            </a:r>
            <a:r>
              <a:rPr lang="en-US" sz="3200" b="0" dirty="0">
                <a:solidFill>
                  <a:schemeClr val="tx1"/>
                </a:solidFill>
                <a:latin typeface="Calibri" pitchFamily="34" charset="0"/>
                <a:cs typeface="Calibri" pitchFamily="34" charset="0"/>
              </a:rPr>
              <a:t> they be criticized by another competing HCB. </a:t>
            </a:r>
          </a:p>
        </p:txBody>
      </p:sp>
      <p:sp>
        <p:nvSpPr>
          <p:cNvPr id="10" name="Rectangle 11"/>
          <p:cNvSpPr>
            <a:spLocks noChangeArrowheads="1"/>
          </p:cNvSpPr>
          <p:nvPr/>
        </p:nvSpPr>
        <p:spPr bwMode="auto">
          <a:xfrm>
            <a:off x="76200" y="3800475"/>
            <a:ext cx="7086600" cy="1911350"/>
          </a:xfrm>
          <a:prstGeom prst="rect">
            <a:avLst/>
          </a:prstGeom>
          <a:solidFill>
            <a:schemeClr val="tx1"/>
          </a:solidFill>
          <a:ln w="28575">
            <a:noFill/>
            <a:miter lim="800000"/>
            <a:headEnd/>
            <a:tailEnd/>
          </a:ln>
        </p:spPr>
        <p:txBody>
          <a:bodyPr>
            <a:spAutoFit/>
          </a:bodyPr>
          <a:lstStyle/>
          <a:p>
            <a:pPr algn="just">
              <a:lnSpc>
                <a:spcPct val="200000"/>
              </a:lnSpc>
              <a:spcBef>
                <a:spcPts val="600"/>
              </a:spcBef>
            </a:pPr>
            <a:r>
              <a:rPr lang="en-US" sz="3200" b="0">
                <a:solidFill>
                  <a:schemeClr val="bg1"/>
                </a:solidFill>
                <a:latin typeface="Calibri" pitchFamily="34" charset="0"/>
              </a:rPr>
              <a:t>Muslim governments can play a role in forcing transparency among HCB</a:t>
            </a:r>
            <a:r>
              <a:rPr lang="ar-SA" sz="3200" b="0">
                <a:solidFill>
                  <a:schemeClr val="bg1"/>
                </a:solidFill>
                <a:latin typeface="Calibri" pitchFamily="34" charset="0"/>
                <a:cs typeface="Times New Roman" pitchFamily="18" charset="0"/>
              </a:rPr>
              <a:t>.</a:t>
            </a:r>
            <a:endParaRPr lang="en-US" sz="3200" b="0">
              <a:solidFill>
                <a:schemeClr val="bg1"/>
              </a:solidFill>
              <a:latin typeface="Calibri" pitchFamily="34"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ChangeArrowheads="1"/>
          </p:cNvSpPr>
          <p:nvPr/>
        </p:nvSpPr>
        <p:spPr bwMode="auto">
          <a:xfrm>
            <a:off x="0" y="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4</a:t>
            </a:r>
          </a:p>
        </p:txBody>
      </p:sp>
      <p:sp>
        <p:nvSpPr>
          <p:cNvPr id="12" name="Rectangle 11"/>
          <p:cNvSpPr>
            <a:spLocks noChangeArrowheads="1"/>
          </p:cNvSpPr>
          <p:nvPr/>
        </p:nvSpPr>
        <p:spPr bwMode="auto">
          <a:xfrm>
            <a:off x="152400" y="914400"/>
            <a:ext cx="6248400" cy="754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4</a:t>
            </a:r>
            <a:r>
              <a:rPr lang="tr-TR" sz="3200" b="0" dirty="0">
                <a:solidFill>
                  <a:schemeClr val="bg1"/>
                </a:solidFill>
                <a:latin typeface="Calibri" pitchFamily="34" charset="0"/>
                <a:cs typeface="Calibri" pitchFamily="34" charset="0"/>
              </a:rPr>
              <a:t>-1 </a:t>
            </a:r>
            <a:r>
              <a:rPr lang="en-US" sz="3200" b="0" dirty="0">
                <a:solidFill>
                  <a:schemeClr val="bg1"/>
                </a:solidFill>
                <a:latin typeface="Calibri" pitchFamily="34" charset="0"/>
                <a:cs typeface="Calibri" pitchFamily="34" charset="0"/>
              </a:rPr>
              <a:t>Some HCB are not trustworthy</a:t>
            </a:r>
            <a:r>
              <a:rPr lang="tr-TR" sz="3200" b="0" dirty="0">
                <a:solidFill>
                  <a:schemeClr val="bg1"/>
                </a:solidFill>
                <a:latin typeface="Calibri" pitchFamily="34" charset="0"/>
                <a:cs typeface="Calibri" pitchFamily="34" charset="0"/>
              </a:rPr>
              <a:t>.</a:t>
            </a:r>
            <a:endParaRPr lang="en-US" sz="3200" b="0" dirty="0">
              <a:solidFill>
                <a:schemeClr val="bg1"/>
              </a:solidFill>
              <a:latin typeface="Calibri" pitchFamily="34" charset="0"/>
              <a:cs typeface="Calibri" pitchFamily="34" charset="0"/>
            </a:endParaRPr>
          </a:p>
        </p:txBody>
      </p:sp>
      <p:pic>
        <p:nvPicPr>
          <p:cNvPr id="50182" name="Picture 11" descr="http://walkathonguide.files.wordpress.com/2009/10/concessions.jpg?w=468"/>
          <p:cNvPicPr>
            <a:picLocks noChangeAspect="1" noChangeArrowheads="1"/>
          </p:cNvPicPr>
          <p:nvPr/>
        </p:nvPicPr>
        <p:blipFill>
          <a:blip r:embed="rId2"/>
          <a:srcRect/>
          <a:stretch>
            <a:fillRect/>
          </a:stretch>
        </p:blipFill>
        <p:spPr bwMode="auto">
          <a:xfrm>
            <a:off x="5791200" y="1905000"/>
            <a:ext cx="3038475" cy="4572000"/>
          </a:xfrm>
          <a:prstGeom prst="rect">
            <a:avLst/>
          </a:prstGeom>
          <a:noFill/>
          <a:ln w="9525">
            <a:noFill/>
            <a:miter lim="800000"/>
            <a:headEnd/>
            <a:tailEnd/>
          </a:ln>
        </p:spPr>
      </p:pic>
      <p:sp>
        <p:nvSpPr>
          <p:cNvPr id="7"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2800" dirty="0">
                <a:solidFill>
                  <a:schemeClr val="bg1"/>
                </a:solidFill>
                <a:latin typeface="Calibri" pitchFamily="34" charset="0"/>
                <a:cs typeface="Calibri" pitchFamily="34" charset="0"/>
              </a:rPr>
              <a:t>Lack of Islamic behaviors</a:t>
            </a:r>
            <a:endParaRPr lang="en-US" sz="2800" b="0" dirty="0">
              <a:solidFill>
                <a:schemeClr val="bg1"/>
              </a:solidFill>
              <a:latin typeface="Calibri" pitchFamily="34" charset="0"/>
              <a:cs typeface="Calibri" pitchFamily="34" charset="0"/>
            </a:endParaRPr>
          </a:p>
        </p:txBody>
      </p:sp>
      <p:sp>
        <p:nvSpPr>
          <p:cNvPr id="9" name="Rectangle 8"/>
          <p:cNvSpPr>
            <a:spLocks noChangeArrowheads="1"/>
          </p:cNvSpPr>
          <p:nvPr/>
        </p:nvSpPr>
        <p:spPr bwMode="auto">
          <a:xfrm>
            <a:off x="152400" y="1889125"/>
            <a:ext cx="5410200" cy="4448175"/>
          </a:xfrm>
          <a:prstGeom prst="rect">
            <a:avLst/>
          </a:prstGeom>
          <a:solidFill>
            <a:srgbClr val="0070C0"/>
          </a:solidFill>
          <a:ln w="28575">
            <a:noFill/>
            <a:miter lim="800000"/>
            <a:headEnd/>
            <a:tailEnd/>
          </a:ln>
        </p:spPr>
        <p:txBody>
          <a:bodyPr>
            <a:spAutoFit/>
          </a:bodyPr>
          <a:lstStyle/>
          <a:p>
            <a:pPr algn="just">
              <a:lnSpc>
                <a:spcPct val="150000"/>
              </a:lnSpc>
            </a:pPr>
            <a:r>
              <a:rPr lang="en-US" sz="3200" b="0">
                <a:solidFill>
                  <a:schemeClr val="bg1"/>
                </a:solidFill>
                <a:latin typeface="Calibri" pitchFamily="34" charset="0"/>
              </a:rPr>
              <a:t>i.e. some HCB give concessions  </a:t>
            </a:r>
            <a:r>
              <a:rPr lang="ar-KW" sz="3200" b="0">
                <a:solidFill>
                  <a:schemeClr val="bg1"/>
                </a:solidFill>
                <a:latin typeface="Calibri" pitchFamily="34" charset="0"/>
                <a:cs typeface="Times New Roman" pitchFamily="18" charset="0"/>
              </a:rPr>
              <a:t> </a:t>
            </a:r>
            <a:r>
              <a:rPr lang="ar-KW" sz="3200" b="0">
                <a:solidFill>
                  <a:schemeClr val="bg1"/>
                </a:solidFill>
                <a:latin typeface="Calibri" pitchFamily="34" charset="0"/>
                <a:cs typeface="Simplified Arabic" pitchFamily="18" charset="-78"/>
              </a:rPr>
              <a:t>تنازلات</a:t>
            </a:r>
            <a:r>
              <a:rPr lang="en-US" sz="3200" b="0">
                <a:solidFill>
                  <a:schemeClr val="bg1"/>
                </a:solidFill>
                <a:latin typeface="Calibri" pitchFamily="34" charset="0"/>
              </a:rPr>
              <a:t>of Halal requirements for the sake of gaining acceptance from processing plants/slaughter/ laboratories.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304800"/>
            <a:ext cx="8534400" cy="22198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pPr>
            <a:r>
              <a:rPr lang="en-US" sz="3200" b="0">
                <a:solidFill>
                  <a:schemeClr val="bg1"/>
                </a:solidFill>
                <a:latin typeface="Calibri" pitchFamily="34" charset="0"/>
              </a:rPr>
              <a:t>4</a:t>
            </a:r>
            <a:r>
              <a:rPr lang="tr-TR" sz="3200" b="0">
                <a:solidFill>
                  <a:schemeClr val="bg1"/>
                </a:solidFill>
                <a:latin typeface="Calibri" pitchFamily="34" charset="0"/>
              </a:rPr>
              <a:t>-2 </a:t>
            </a:r>
            <a:r>
              <a:rPr lang="en-US" sz="3200" b="0">
                <a:solidFill>
                  <a:schemeClr val="bg1"/>
                </a:solidFill>
                <a:latin typeface="Calibri" pitchFamily="34" charset="0"/>
              </a:rPr>
              <a:t>The absence of any kind of coordination between HCB occur as a result of consider</a:t>
            </a:r>
            <a:r>
              <a:rPr lang="tr-TR" sz="3200" b="0">
                <a:solidFill>
                  <a:schemeClr val="bg1"/>
                </a:solidFill>
                <a:latin typeface="Calibri" pitchFamily="34" charset="0"/>
              </a:rPr>
              <a:t>ıng</a:t>
            </a:r>
            <a:r>
              <a:rPr lang="en-US" sz="3200" b="0">
                <a:solidFill>
                  <a:schemeClr val="bg1"/>
                </a:solidFill>
                <a:latin typeface="Calibri" pitchFamily="34" charset="0"/>
              </a:rPr>
              <a:t> other HCB as enemies.</a:t>
            </a:r>
          </a:p>
        </p:txBody>
      </p:sp>
      <p:pic>
        <p:nvPicPr>
          <p:cNvPr id="51205" name="Picture 9" descr="http://www.robbinssports.com/images/childrens-gogo-roller-balance-coordination-scooter.jpg"/>
          <p:cNvPicPr>
            <a:picLocks noChangeAspect="1" noChangeArrowheads="1"/>
          </p:cNvPicPr>
          <p:nvPr/>
        </p:nvPicPr>
        <p:blipFill>
          <a:blip r:embed="rId2"/>
          <a:srcRect/>
          <a:stretch>
            <a:fillRect/>
          </a:stretch>
        </p:blipFill>
        <p:spPr bwMode="auto">
          <a:xfrm>
            <a:off x="3200400" y="2667000"/>
            <a:ext cx="3733800" cy="37338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152400" y="449263"/>
            <a:ext cx="6400800" cy="36972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4</a:t>
            </a:r>
            <a:r>
              <a:rPr lang="tr-TR" sz="3200" b="0" dirty="0">
                <a:solidFill>
                  <a:schemeClr val="bg1"/>
                </a:solidFill>
                <a:latin typeface="Calibri" pitchFamily="34" charset="0"/>
                <a:cs typeface="Calibri" pitchFamily="34" charset="0"/>
              </a:rPr>
              <a:t>-3 Some </a:t>
            </a:r>
            <a:r>
              <a:rPr lang="en-US" sz="3200" b="0" dirty="0">
                <a:solidFill>
                  <a:schemeClr val="bg1"/>
                </a:solidFill>
                <a:latin typeface="Calibri" pitchFamily="34" charset="0"/>
                <a:cs typeface="Calibri" pitchFamily="34" charset="0"/>
              </a:rPr>
              <a:t>HCB that works closely to governmental agencies such as in EU instead of defending Halal they get paid for being silent when deceiving Muslim consumers.</a:t>
            </a:r>
          </a:p>
        </p:txBody>
      </p:sp>
      <p:pic>
        <p:nvPicPr>
          <p:cNvPr id="52229" name="Picture 13" descr="http://dc364.4shared.com/img/koI7QaVd/s7/deceiving_pastor_church.jpg"/>
          <p:cNvPicPr>
            <a:picLocks noChangeAspect="1" noChangeArrowheads="1"/>
          </p:cNvPicPr>
          <p:nvPr/>
        </p:nvPicPr>
        <p:blipFill>
          <a:blip r:embed="rId2"/>
          <a:srcRect/>
          <a:stretch>
            <a:fillRect/>
          </a:stretch>
        </p:blipFill>
        <p:spPr bwMode="auto">
          <a:xfrm>
            <a:off x="6629400" y="525463"/>
            <a:ext cx="2246313" cy="26320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09600" y="363538"/>
            <a:ext cx="8001000" cy="671512"/>
          </a:xfrm>
          <a:prstGeom prst="rect">
            <a:avLst/>
          </a:prstGeom>
          <a:solidFill>
            <a:schemeClr val="accent2"/>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Outline</a:t>
            </a:r>
          </a:p>
        </p:txBody>
      </p:sp>
      <p:sp>
        <p:nvSpPr>
          <p:cNvPr id="5" name="Rectangle 4"/>
          <p:cNvSpPr>
            <a:spLocks noChangeArrowheads="1"/>
          </p:cNvSpPr>
          <p:nvPr/>
        </p:nvSpPr>
        <p:spPr bwMode="auto">
          <a:xfrm>
            <a:off x="533400" y="1430338"/>
            <a:ext cx="8229600" cy="363220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a:lstStyle>
          <a:p>
            <a:pPr algn="just">
              <a:lnSpc>
                <a:spcPct val="200000"/>
              </a:lnSpc>
              <a:spcBef>
                <a:spcPts val="600"/>
              </a:spcBef>
              <a:buFont typeface="Courier New" pitchFamily="49" charset="0"/>
              <a:buChar char="o"/>
              <a:defRPr/>
            </a:pPr>
            <a:r>
              <a:rPr lang="en-US" sz="2800" b="0" dirty="0" smtClean="0">
                <a:latin typeface="Calibri" pitchFamily="34" charset="0"/>
                <a:cs typeface="Calibri" pitchFamily="34" charset="0"/>
              </a:rPr>
              <a:t> Introduction</a:t>
            </a:r>
          </a:p>
          <a:p>
            <a:pPr marL="342900" indent="-342900">
              <a:lnSpc>
                <a:spcPct val="200000"/>
              </a:lnSpc>
              <a:buFont typeface="Courier New" pitchFamily="49" charset="0"/>
              <a:buChar char="o"/>
              <a:defRPr/>
            </a:pPr>
            <a:r>
              <a:rPr lang="en-US" sz="2600" b="0" dirty="0">
                <a:latin typeface="Calibri" pitchFamily="34" charset="0"/>
                <a:cs typeface="Calibri" pitchFamily="34" charset="0"/>
              </a:rPr>
              <a:t>Common mistakes practiced by Halal certification bodies</a:t>
            </a:r>
          </a:p>
          <a:p>
            <a:pPr algn="just">
              <a:lnSpc>
                <a:spcPct val="200000"/>
              </a:lnSpc>
              <a:spcBef>
                <a:spcPts val="600"/>
              </a:spcBef>
              <a:buFont typeface="Courier New" pitchFamily="49" charset="0"/>
              <a:buChar char="o"/>
              <a:defRPr/>
            </a:pPr>
            <a:r>
              <a:rPr lang="en-US" sz="2800" b="0" dirty="0" smtClean="0">
                <a:latin typeface="Calibri" pitchFamily="34" charset="0"/>
                <a:cs typeface="Calibri" pitchFamily="34" charset="0"/>
              </a:rPr>
              <a:t> Conclusion</a:t>
            </a:r>
          </a:p>
          <a:p>
            <a:pPr algn="just">
              <a:lnSpc>
                <a:spcPct val="200000"/>
              </a:lnSpc>
              <a:spcBef>
                <a:spcPts val="600"/>
              </a:spcBef>
              <a:buFont typeface="Courier New" pitchFamily="49" charset="0"/>
              <a:buChar char="o"/>
              <a:defRPr/>
            </a:pPr>
            <a:r>
              <a:rPr lang="en-US" sz="2800" b="0" dirty="0" smtClean="0">
                <a:latin typeface="Calibri" pitchFamily="34" charset="0"/>
                <a:cs typeface="Calibri" pitchFamily="34" charset="0"/>
              </a:rPr>
              <a:t> Recommendations</a:t>
            </a:r>
            <a:endParaRPr lang="en-US" sz="2800" b="0" dirty="0">
              <a:latin typeface="Calibri" pitchFamily="34" charset="0"/>
              <a:cs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400" y="476250"/>
            <a:ext cx="4724400" cy="30464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4</a:t>
            </a:r>
            <a:r>
              <a:rPr lang="tr-TR" sz="3200" b="0" dirty="0">
                <a:solidFill>
                  <a:schemeClr val="bg1"/>
                </a:solidFill>
                <a:latin typeface="Calibri" pitchFamily="34" charset="0"/>
                <a:cs typeface="Calibri" pitchFamily="34" charset="0"/>
              </a:rPr>
              <a:t>-4 </a:t>
            </a:r>
            <a:r>
              <a:rPr lang="en-US" sz="3200" b="0" dirty="0">
                <a:solidFill>
                  <a:schemeClr val="bg1"/>
                </a:solidFill>
                <a:latin typeface="Calibri" pitchFamily="34" charset="0"/>
                <a:cs typeface="Calibri" pitchFamily="34" charset="0"/>
              </a:rPr>
              <a:t>Definitely, there is lack of Islamic behavior among some HCB such as back-stabbing.</a:t>
            </a:r>
          </a:p>
        </p:txBody>
      </p:sp>
      <p:pic>
        <p:nvPicPr>
          <p:cNvPr id="53253" name="Picture 5" descr="http://im.glogster.com/media/4/26/17/29/26172936.jpg"/>
          <p:cNvPicPr>
            <a:picLocks noChangeAspect="1" noChangeArrowheads="1"/>
          </p:cNvPicPr>
          <p:nvPr/>
        </p:nvPicPr>
        <p:blipFill>
          <a:blip r:embed="rId2"/>
          <a:srcRect/>
          <a:stretch>
            <a:fillRect/>
          </a:stretch>
        </p:blipFill>
        <p:spPr bwMode="auto">
          <a:xfrm>
            <a:off x="5562600" y="381000"/>
            <a:ext cx="3352800" cy="4198938"/>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11125" y="304800"/>
            <a:ext cx="5222875" cy="30469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a:lnSpc>
                <a:spcPct val="150000"/>
              </a:lnSpc>
            </a:pPr>
            <a:r>
              <a:rPr lang="en-US" sz="3200" b="0" dirty="0">
                <a:solidFill>
                  <a:schemeClr val="bg1"/>
                </a:solidFill>
                <a:latin typeface="Calibri" pitchFamily="34" charset="0"/>
              </a:rPr>
              <a:t>4</a:t>
            </a:r>
            <a:r>
              <a:rPr lang="tr-TR" sz="3200" b="0" dirty="0">
                <a:solidFill>
                  <a:schemeClr val="bg1"/>
                </a:solidFill>
                <a:latin typeface="Calibri" pitchFamily="34" charset="0"/>
              </a:rPr>
              <a:t>-5 </a:t>
            </a:r>
            <a:r>
              <a:rPr lang="en-US" sz="3200" b="0" dirty="0">
                <a:solidFill>
                  <a:schemeClr val="bg1"/>
                </a:solidFill>
                <a:latin typeface="Calibri" pitchFamily="34" charset="0"/>
              </a:rPr>
              <a:t>We still find lack of Islamic behaviors </a:t>
            </a:r>
            <a:r>
              <a:rPr lang="tr-TR" sz="3200" b="0" dirty="0">
                <a:solidFill>
                  <a:schemeClr val="bg1"/>
                </a:solidFill>
                <a:latin typeface="Calibri" pitchFamily="34" charset="0"/>
              </a:rPr>
              <a:t>ın HCB </a:t>
            </a:r>
            <a:r>
              <a:rPr lang="en-US" sz="3200" b="0" dirty="0">
                <a:solidFill>
                  <a:schemeClr val="bg1"/>
                </a:solidFill>
                <a:latin typeface="Calibri" pitchFamily="34" charset="0"/>
              </a:rPr>
              <a:t>especially among </a:t>
            </a:r>
            <a:r>
              <a:rPr lang="tr-TR" sz="3200" u="sng" dirty="0">
                <a:solidFill>
                  <a:srgbClr val="FF0000"/>
                </a:solidFill>
                <a:latin typeface="Calibri" pitchFamily="34" charset="0"/>
              </a:rPr>
              <a:t>1)</a:t>
            </a:r>
            <a:r>
              <a:rPr lang="tr-TR" sz="3200" b="0" dirty="0">
                <a:solidFill>
                  <a:schemeClr val="bg1"/>
                </a:solidFill>
                <a:latin typeface="Calibri" pitchFamily="34" charset="0"/>
              </a:rPr>
              <a:t> </a:t>
            </a:r>
            <a:r>
              <a:rPr lang="en-US" sz="3200" b="0" dirty="0">
                <a:solidFill>
                  <a:schemeClr val="bg1"/>
                </a:solidFill>
                <a:latin typeface="Calibri" pitchFamily="34" charset="0"/>
              </a:rPr>
              <a:t>Muslims of different ethnics origins</a:t>
            </a:r>
            <a:r>
              <a:rPr lang="tr-TR" sz="3200" b="0" dirty="0">
                <a:solidFill>
                  <a:schemeClr val="bg1"/>
                </a:solidFill>
                <a:latin typeface="Calibri" pitchFamily="34" charset="0"/>
              </a:rPr>
              <a:t> </a:t>
            </a:r>
            <a:r>
              <a:rPr lang="tr-TR" sz="3200" u="sng" dirty="0">
                <a:solidFill>
                  <a:srgbClr val="FF0000"/>
                </a:solidFill>
                <a:latin typeface="Calibri" pitchFamily="34" charset="0"/>
              </a:rPr>
              <a:t>or</a:t>
            </a:r>
            <a:endParaRPr lang="en-US" sz="3200" u="sng" dirty="0">
              <a:solidFill>
                <a:srgbClr val="FF0000"/>
              </a:solidFill>
              <a:latin typeface="Calibri" pitchFamily="34" charset="0"/>
            </a:endParaRPr>
          </a:p>
        </p:txBody>
      </p:sp>
      <p:sp>
        <p:nvSpPr>
          <p:cNvPr id="8" name="Rectangle 7"/>
          <p:cNvSpPr>
            <a:spLocks noChangeArrowheads="1"/>
          </p:cNvSpPr>
          <p:nvPr/>
        </p:nvSpPr>
        <p:spPr bwMode="auto">
          <a:xfrm>
            <a:off x="111125" y="3482876"/>
            <a:ext cx="5222875" cy="14811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a:lnSpc>
                <a:spcPct val="150000"/>
              </a:lnSpc>
              <a:defRPr/>
            </a:pPr>
            <a:r>
              <a:rPr lang="tr-TR" sz="3200" u="sng" dirty="0">
                <a:solidFill>
                  <a:srgbClr val="FF0000"/>
                </a:solidFill>
                <a:latin typeface="Calibri" pitchFamily="34" charset="0"/>
                <a:cs typeface="Calibri" pitchFamily="34" charset="0"/>
              </a:rPr>
              <a:t>2)</a:t>
            </a:r>
            <a:r>
              <a:rPr lang="tr-TR" sz="3200" b="0" dirty="0">
                <a:solidFill>
                  <a:schemeClr val="bg1"/>
                </a:solidFill>
                <a:latin typeface="Calibri" pitchFamily="34" charset="0"/>
                <a:cs typeface="Calibri" pitchFamily="34" charset="0"/>
              </a:rPr>
              <a:t> among </a:t>
            </a:r>
            <a:r>
              <a:rPr lang="en-US" sz="3200" b="0" dirty="0">
                <a:solidFill>
                  <a:schemeClr val="bg1"/>
                </a:solidFill>
                <a:latin typeface="Calibri" pitchFamily="34" charset="0"/>
                <a:cs typeface="Calibri" pitchFamily="34" charset="0"/>
              </a:rPr>
              <a:t>the newcomers into Halal industry, </a:t>
            </a:r>
            <a:r>
              <a:rPr lang="en-US" sz="3200" u="sng" dirty="0">
                <a:solidFill>
                  <a:srgbClr val="FF0000"/>
                </a:solidFill>
                <a:latin typeface="Calibri" pitchFamily="34" charset="0"/>
                <a:cs typeface="Calibri" pitchFamily="34" charset="0"/>
              </a:rPr>
              <a:t>or</a:t>
            </a:r>
          </a:p>
        </p:txBody>
      </p:sp>
      <p:sp>
        <p:nvSpPr>
          <p:cNvPr id="9" name="Rectangle 8"/>
          <p:cNvSpPr>
            <a:spLocks noChangeArrowheads="1"/>
          </p:cNvSpPr>
          <p:nvPr/>
        </p:nvSpPr>
        <p:spPr bwMode="auto">
          <a:xfrm>
            <a:off x="111125" y="5105400"/>
            <a:ext cx="5222875" cy="14811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a:lnSpc>
                <a:spcPct val="150000"/>
              </a:lnSpc>
              <a:defRPr/>
            </a:pPr>
            <a:r>
              <a:rPr lang="tr-TR" sz="3200" u="sng" dirty="0">
                <a:solidFill>
                  <a:srgbClr val="FF0000"/>
                </a:solidFill>
                <a:latin typeface="Calibri" pitchFamily="34" charset="0"/>
                <a:cs typeface="Calibri" pitchFamily="34" charset="0"/>
              </a:rPr>
              <a:t>3)</a:t>
            </a:r>
            <a:r>
              <a:rPr lang="tr-TR" sz="3200" b="0" dirty="0">
                <a:solidFill>
                  <a:schemeClr val="bg1"/>
                </a:solidFill>
                <a:latin typeface="Calibri" pitchFamily="34" charset="0"/>
                <a:cs typeface="Calibri" pitchFamily="34" charset="0"/>
              </a:rPr>
              <a:t> among </a:t>
            </a:r>
            <a:r>
              <a:rPr lang="en-US" sz="3200" b="0" dirty="0">
                <a:solidFill>
                  <a:schemeClr val="bg1"/>
                </a:solidFill>
                <a:latin typeface="Calibri" pitchFamily="34" charset="0"/>
                <a:cs typeface="Calibri" pitchFamily="34" charset="0"/>
              </a:rPr>
              <a:t>Halal profit organizations.</a:t>
            </a:r>
          </a:p>
        </p:txBody>
      </p:sp>
      <p:pic>
        <p:nvPicPr>
          <p:cNvPr id="54283" name="Picture 9" descr="http://im.glogster.com/media/4/26/17/29/26172936.jpg"/>
          <p:cNvPicPr>
            <a:picLocks noChangeAspect="1" noChangeArrowheads="1"/>
          </p:cNvPicPr>
          <p:nvPr/>
        </p:nvPicPr>
        <p:blipFill>
          <a:blip r:embed="rId2"/>
          <a:srcRect/>
          <a:stretch>
            <a:fillRect/>
          </a:stretch>
        </p:blipFill>
        <p:spPr bwMode="auto">
          <a:xfrm>
            <a:off x="5562600" y="381000"/>
            <a:ext cx="3352800" cy="4198938"/>
          </a:xfrm>
          <a:prstGeom prst="rect">
            <a:avLst/>
          </a:prstGeom>
          <a:noFill/>
          <a:ln w="9525">
            <a:noFill/>
            <a:miter lim="800000"/>
            <a:headEnd/>
            <a:tailEnd/>
          </a:ln>
        </p:spPr>
      </p:pic>
      <p:sp>
        <p:nvSpPr>
          <p:cNvPr id="6" name="Rectangle 5"/>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http://farm3.static.flickr.com/2360/2063827966_a2fa90fb72_o.jpg"/>
          <p:cNvPicPr>
            <a:picLocks noChangeAspect="1" noChangeArrowheads="1"/>
          </p:cNvPicPr>
          <p:nvPr/>
        </p:nvPicPr>
        <p:blipFill>
          <a:blip r:embed="rId2"/>
          <a:srcRect/>
          <a:stretch>
            <a:fillRect/>
          </a:stretch>
        </p:blipFill>
        <p:spPr bwMode="auto">
          <a:xfrm>
            <a:off x="4814888" y="457200"/>
            <a:ext cx="4267200" cy="3786188"/>
          </a:xfrm>
          <a:prstGeom prst="rect">
            <a:avLst/>
          </a:prstGeom>
          <a:noFill/>
          <a:ln w="9525">
            <a:noFill/>
            <a:miter lim="800000"/>
            <a:headEnd/>
            <a:tailEnd/>
          </a:ln>
        </p:spPr>
      </p:pic>
      <p:sp>
        <p:nvSpPr>
          <p:cNvPr id="9" name="Rectangle 11"/>
          <p:cNvSpPr>
            <a:spLocks noChangeArrowheads="1"/>
          </p:cNvSpPr>
          <p:nvPr/>
        </p:nvSpPr>
        <p:spPr bwMode="auto">
          <a:xfrm>
            <a:off x="152400" y="4800600"/>
            <a:ext cx="8382000" cy="1318181"/>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150000"/>
              </a:lnSpc>
              <a:defRPr/>
            </a:pPr>
            <a:r>
              <a:rPr lang="en-US" sz="2800" b="0" dirty="0">
                <a:solidFill>
                  <a:schemeClr val="tx1"/>
                </a:solidFill>
                <a:latin typeface="Calibri" pitchFamily="34" charset="0"/>
                <a:cs typeface="Calibri" pitchFamily="34" charset="0"/>
              </a:rPr>
              <a:t>This act is often seen on the internet to damage the image of some trustworthy HCB.</a:t>
            </a:r>
          </a:p>
        </p:txBody>
      </p:sp>
      <p:sp>
        <p:nvSpPr>
          <p:cNvPr id="10" name="Rectangle 11"/>
          <p:cNvSpPr>
            <a:spLocks noChangeArrowheads="1"/>
          </p:cNvSpPr>
          <p:nvPr/>
        </p:nvSpPr>
        <p:spPr bwMode="auto">
          <a:xfrm>
            <a:off x="152400" y="457200"/>
            <a:ext cx="4876800" cy="40318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pPr>
            <a:r>
              <a:rPr lang="en-US" sz="3200" b="0">
                <a:solidFill>
                  <a:schemeClr val="bg1"/>
                </a:solidFill>
                <a:latin typeface="Calibri" pitchFamily="34" charset="0"/>
              </a:rPr>
              <a:t>e.g. Fake and doctored </a:t>
            </a:r>
            <a:r>
              <a:rPr lang="ar-KW" sz="3200" b="0">
                <a:solidFill>
                  <a:schemeClr val="bg1"/>
                </a:solidFill>
                <a:latin typeface="Calibri" pitchFamily="34" charset="0"/>
                <a:cs typeface="Simplified Arabic" pitchFamily="18" charset="-78"/>
              </a:rPr>
              <a:t>مزيفة</a:t>
            </a:r>
            <a:r>
              <a:rPr lang="ar-KW" sz="3200" b="0">
                <a:solidFill>
                  <a:schemeClr val="bg1"/>
                </a:solidFill>
                <a:latin typeface="Calibri" pitchFamily="34" charset="0"/>
                <a:cs typeface="Times New Roman" pitchFamily="18" charset="0"/>
              </a:rPr>
              <a:t> </a:t>
            </a:r>
            <a:r>
              <a:rPr lang="en-US" sz="3200" b="0">
                <a:solidFill>
                  <a:schemeClr val="bg1"/>
                </a:solidFill>
                <a:latin typeface="Calibri" pitchFamily="34" charset="0"/>
              </a:rPr>
              <a:t>information </a:t>
            </a:r>
            <a:r>
              <a:rPr lang="tr-TR" sz="3200" b="0">
                <a:solidFill>
                  <a:schemeClr val="bg1"/>
                </a:solidFill>
                <a:latin typeface="Calibri" pitchFamily="34" charset="0"/>
              </a:rPr>
              <a:t>claımed agaınst </a:t>
            </a:r>
            <a:r>
              <a:rPr lang="en-US" sz="3200" b="0">
                <a:solidFill>
                  <a:schemeClr val="bg1"/>
                </a:solidFill>
                <a:latin typeface="Calibri" pitchFamily="34" charset="0"/>
              </a:rPr>
              <a:t>some HCB </a:t>
            </a:r>
            <a:r>
              <a:rPr lang="tr-TR" sz="3200" b="0">
                <a:solidFill>
                  <a:schemeClr val="bg1"/>
                </a:solidFill>
                <a:latin typeface="Calibri" pitchFamily="34" charset="0"/>
              </a:rPr>
              <a:t>that they are </a:t>
            </a:r>
            <a:r>
              <a:rPr lang="en-US" sz="3200" b="0">
                <a:solidFill>
                  <a:schemeClr val="bg1"/>
                </a:solidFill>
                <a:latin typeface="Calibri" pitchFamily="34" charset="0"/>
              </a:rPr>
              <a:t>certifying Haram meat!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52400" y="76200"/>
            <a:ext cx="4953000" cy="22198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4</a:t>
            </a:r>
            <a:r>
              <a:rPr lang="tr-TR" sz="3200" b="0" dirty="0">
                <a:solidFill>
                  <a:schemeClr val="bg1"/>
                </a:solidFill>
                <a:latin typeface="Calibri" pitchFamily="34" charset="0"/>
                <a:cs typeface="Calibri" pitchFamily="34" charset="0"/>
              </a:rPr>
              <a:t>-</a:t>
            </a:r>
            <a:r>
              <a:rPr lang="en-US" sz="3200" b="0" dirty="0">
                <a:solidFill>
                  <a:schemeClr val="bg1"/>
                </a:solidFill>
                <a:latin typeface="Calibri" pitchFamily="34" charset="0"/>
                <a:cs typeface="Calibri" pitchFamily="34" charset="0"/>
              </a:rPr>
              <a:t>6</a:t>
            </a:r>
            <a:r>
              <a:rPr lang="tr-TR" sz="3200" b="0" dirty="0">
                <a:solidFill>
                  <a:schemeClr val="bg1"/>
                </a:solidFill>
                <a:latin typeface="Calibri" pitchFamily="34" charset="0"/>
                <a:cs typeface="Calibri" pitchFamily="34" charset="0"/>
              </a:rPr>
              <a:t> </a:t>
            </a:r>
            <a:r>
              <a:rPr lang="en-US" sz="3200" b="0" dirty="0">
                <a:solidFill>
                  <a:schemeClr val="bg1"/>
                </a:solidFill>
                <a:latin typeface="Calibri" pitchFamily="34" charset="0"/>
                <a:cs typeface="Calibri" pitchFamily="34" charset="0"/>
              </a:rPr>
              <a:t>Contradictions in the private life of the people who provide Halal services.  </a:t>
            </a:r>
          </a:p>
        </p:txBody>
      </p:sp>
      <p:sp>
        <p:nvSpPr>
          <p:cNvPr id="8" name="Rectangle 11"/>
          <p:cNvSpPr>
            <a:spLocks noChangeArrowheads="1"/>
          </p:cNvSpPr>
          <p:nvPr/>
        </p:nvSpPr>
        <p:spPr bwMode="auto">
          <a:xfrm>
            <a:off x="0" y="3073837"/>
            <a:ext cx="8839200" cy="2677656"/>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150000"/>
              </a:lnSpc>
              <a:defRPr/>
            </a:pPr>
            <a:r>
              <a:rPr lang="en-US" sz="2800" b="0" dirty="0">
                <a:solidFill>
                  <a:schemeClr val="tx1"/>
                </a:solidFill>
                <a:latin typeface="Calibri" pitchFamily="34" charset="0"/>
                <a:cs typeface="Calibri" pitchFamily="34" charset="0"/>
              </a:rPr>
              <a:t>People who works for Halal do not implement Halal in their </a:t>
            </a:r>
            <a:r>
              <a:rPr lang="tr-TR" sz="2800" b="0" dirty="0">
                <a:solidFill>
                  <a:schemeClr val="tx1"/>
                </a:solidFill>
                <a:latin typeface="Calibri" pitchFamily="34" charset="0"/>
                <a:cs typeface="Calibri" pitchFamily="34" charset="0"/>
              </a:rPr>
              <a:t>own </a:t>
            </a:r>
            <a:r>
              <a:rPr lang="en-US" sz="2800" b="0" dirty="0">
                <a:solidFill>
                  <a:schemeClr val="tx1"/>
                </a:solidFill>
                <a:latin typeface="Calibri" pitchFamily="34" charset="0"/>
                <a:cs typeface="Calibri" pitchFamily="34" charset="0"/>
              </a:rPr>
              <a:t>private life, just visit their houses and you know what I mean: some do not care what bread or shampoo he</a:t>
            </a:r>
            <a:r>
              <a:rPr lang="tr-TR" sz="2800" b="0" dirty="0">
                <a:solidFill>
                  <a:schemeClr val="tx1"/>
                </a:solidFill>
                <a:latin typeface="Calibri" pitchFamily="34" charset="0"/>
                <a:cs typeface="Calibri" pitchFamily="34" charset="0"/>
              </a:rPr>
              <a:t> </a:t>
            </a:r>
            <a:r>
              <a:rPr lang="en-US" sz="2800" b="0" dirty="0">
                <a:solidFill>
                  <a:schemeClr val="tx1"/>
                </a:solidFill>
                <a:latin typeface="Calibri" pitchFamily="34" charset="0"/>
                <a:cs typeface="Calibri" pitchFamily="34" charset="0"/>
              </a:rPr>
              <a:t>buy for his family.</a:t>
            </a:r>
          </a:p>
        </p:txBody>
      </p:sp>
      <p:pic>
        <p:nvPicPr>
          <p:cNvPr id="56328" name="Picture 2"/>
          <p:cNvPicPr>
            <a:picLocks noChangeAspect="1" noChangeArrowheads="1"/>
          </p:cNvPicPr>
          <p:nvPr/>
        </p:nvPicPr>
        <p:blipFill>
          <a:blip r:embed="rId2"/>
          <a:srcRect/>
          <a:stretch>
            <a:fillRect/>
          </a:stretch>
        </p:blipFill>
        <p:spPr bwMode="auto">
          <a:xfrm>
            <a:off x="5332413" y="76200"/>
            <a:ext cx="2897187" cy="2286000"/>
          </a:xfrm>
          <a:prstGeom prst="rect">
            <a:avLst/>
          </a:prstGeom>
          <a:noFill/>
          <a:ln w="9525">
            <a:noFill/>
            <a:miter lim="800000"/>
            <a:headEnd/>
            <a:tailEnd/>
          </a:ln>
        </p:spPr>
      </p:pic>
      <p:sp>
        <p:nvSpPr>
          <p:cNvPr id="10" name="Rectangle 11"/>
          <p:cNvSpPr>
            <a:spLocks noChangeArrowheads="1"/>
          </p:cNvSpPr>
          <p:nvPr/>
        </p:nvSpPr>
        <p:spPr bwMode="auto">
          <a:xfrm>
            <a:off x="76200" y="5751493"/>
            <a:ext cx="8839200" cy="892552"/>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r>
              <a:rPr lang="en-US" sz="2600" b="0">
                <a:solidFill>
                  <a:schemeClr val="tx1"/>
                </a:solidFill>
                <a:latin typeface="Calibri" pitchFamily="34" charset="0"/>
              </a:rPr>
              <a:t>Many have no control on what they eat in conferences, i.e. </a:t>
            </a:r>
            <a:r>
              <a:rPr lang="en-US" sz="2600" u="sng">
                <a:solidFill>
                  <a:srgbClr val="FF0000"/>
                </a:solidFill>
                <a:latin typeface="Calibri" pitchFamily="34" charset="0"/>
              </a:rPr>
              <a:t>they do not avoid </a:t>
            </a:r>
            <a:r>
              <a:rPr lang="tr-TR" sz="2600" u="sng">
                <a:solidFill>
                  <a:srgbClr val="FF0000"/>
                </a:solidFill>
                <a:latin typeface="Calibri" pitchFamily="34" charset="0"/>
              </a:rPr>
              <a:t>eatıng </a:t>
            </a:r>
            <a:r>
              <a:rPr lang="en-US" sz="2600" b="0">
                <a:solidFill>
                  <a:schemeClr val="tx1"/>
                </a:solidFill>
                <a:latin typeface="Calibri" pitchFamily="34" charset="0"/>
              </a:rPr>
              <a:t>Haram/Mashbooh meat or sweets.</a:t>
            </a:r>
          </a:p>
        </p:txBody>
      </p:sp>
      <p:sp>
        <p:nvSpPr>
          <p:cNvPr id="9" name="Rectangle 11"/>
          <p:cNvSpPr>
            <a:spLocks noChangeArrowheads="1"/>
          </p:cNvSpPr>
          <p:nvPr/>
        </p:nvSpPr>
        <p:spPr bwMode="auto">
          <a:xfrm>
            <a:off x="0" y="2438400"/>
            <a:ext cx="8839200" cy="553998"/>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3000" b="0" dirty="0">
                <a:solidFill>
                  <a:schemeClr val="tx1"/>
                </a:solidFill>
                <a:latin typeface="Calibri" pitchFamily="34" charset="0"/>
                <a:cs typeface="Calibri" pitchFamily="34" charset="0"/>
              </a:rPr>
              <a:t>They do not practice what they preach.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ChangeArrowheads="1"/>
          </p:cNvSpPr>
          <p:nvPr/>
        </p:nvSpPr>
        <p:spPr bwMode="auto">
          <a:xfrm>
            <a:off x="0" y="17780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5</a:t>
            </a:r>
          </a:p>
        </p:txBody>
      </p:sp>
      <p:sp>
        <p:nvSpPr>
          <p:cNvPr id="8" name="Rectangle 11"/>
          <p:cNvSpPr>
            <a:spLocks noChangeArrowheads="1"/>
          </p:cNvSpPr>
          <p:nvPr/>
        </p:nvSpPr>
        <p:spPr bwMode="auto">
          <a:xfrm>
            <a:off x="152400" y="1905000"/>
            <a:ext cx="4000500" cy="378565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5</a:t>
            </a:r>
            <a:r>
              <a:rPr lang="tr-TR" sz="3200" b="0" dirty="0">
                <a:solidFill>
                  <a:schemeClr val="bg1"/>
                </a:solidFill>
                <a:latin typeface="Calibri" pitchFamily="34" charset="0"/>
                <a:cs typeface="Calibri" pitchFamily="34" charset="0"/>
              </a:rPr>
              <a:t>-1 </a:t>
            </a:r>
            <a:r>
              <a:rPr lang="en-US" sz="3200" b="0" dirty="0">
                <a:solidFill>
                  <a:schemeClr val="bg1"/>
                </a:solidFill>
                <a:latin typeface="Calibri" pitchFamily="34" charset="0"/>
                <a:cs typeface="Calibri" pitchFamily="34" charset="0"/>
              </a:rPr>
              <a:t>Most certifying bodies are </a:t>
            </a:r>
            <a:r>
              <a:rPr lang="tr-TR" sz="3200" u="sng" dirty="0">
                <a:solidFill>
                  <a:srgbClr val="FF0000"/>
                </a:solidFill>
                <a:latin typeface="Calibri" pitchFamily="34" charset="0"/>
                <a:cs typeface="Calibri" pitchFamily="34" charset="0"/>
              </a:rPr>
              <a:t>a </a:t>
            </a:r>
            <a:r>
              <a:rPr lang="en-US" sz="3200" u="sng" dirty="0">
                <a:solidFill>
                  <a:srgbClr val="FF0000"/>
                </a:solidFill>
                <a:latin typeface="Calibri" pitchFamily="34" charset="0"/>
                <a:cs typeface="Calibri" pitchFamily="34" charset="0"/>
              </a:rPr>
              <a:t>one-man show</a:t>
            </a:r>
            <a:r>
              <a:rPr lang="en-US" sz="3200" b="0" dirty="0">
                <a:solidFill>
                  <a:schemeClr val="bg1"/>
                </a:solidFill>
                <a:latin typeface="Calibri" pitchFamily="34" charset="0"/>
                <a:cs typeface="Calibri" pitchFamily="34" charset="0"/>
              </a:rPr>
              <a:t>, even when associated with a center or a mosque</a:t>
            </a:r>
            <a:r>
              <a:rPr lang="ar-SA" sz="3200" b="0" dirty="0">
                <a:solidFill>
                  <a:schemeClr val="bg1"/>
                </a:solidFill>
                <a:latin typeface="Calibri" pitchFamily="34" charset="0"/>
                <a:cs typeface="Times New Roman" pitchFamily="18" charset="0"/>
              </a:rPr>
              <a:t>.</a:t>
            </a:r>
            <a:endParaRPr lang="en-US" sz="3200" b="0" dirty="0">
              <a:solidFill>
                <a:schemeClr val="bg1"/>
              </a:solidFill>
              <a:latin typeface="Calibri" pitchFamily="34" charset="0"/>
              <a:cs typeface="Calibri" pitchFamily="34" charset="0"/>
            </a:endParaRPr>
          </a:p>
        </p:txBody>
      </p:sp>
      <p:pic>
        <p:nvPicPr>
          <p:cNvPr id="57350" name="Picture 9" descr="http://www.gtdretail.webege.com/Photos/leadership.jpg"/>
          <p:cNvPicPr>
            <a:picLocks noChangeAspect="1" noChangeArrowheads="1"/>
          </p:cNvPicPr>
          <p:nvPr/>
        </p:nvPicPr>
        <p:blipFill>
          <a:blip r:embed="rId2"/>
          <a:srcRect/>
          <a:stretch>
            <a:fillRect/>
          </a:stretch>
        </p:blipFill>
        <p:spPr bwMode="auto">
          <a:xfrm>
            <a:off x="4343400" y="1524000"/>
            <a:ext cx="4343400" cy="4343400"/>
          </a:xfrm>
          <a:prstGeom prst="rect">
            <a:avLst/>
          </a:prstGeom>
          <a:noFill/>
          <a:ln w="9525">
            <a:noFill/>
            <a:miter lim="800000"/>
            <a:headEnd/>
            <a:tailEnd/>
          </a:ln>
        </p:spPr>
      </p:pic>
      <p:sp>
        <p:nvSpPr>
          <p:cNvPr id="7" name="Rectangle 11"/>
          <p:cNvSpPr>
            <a:spLocks noChangeArrowheads="1"/>
          </p:cNvSpPr>
          <p:nvPr/>
        </p:nvSpPr>
        <p:spPr bwMode="auto">
          <a:xfrm>
            <a:off x="1752600" y="86380"/>
            <a:ext cx="7010400" cy="1384995"/>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eaLnBrk="0" hangingPunct="0">
              <a:lnSpc>
                <a:spcPct val="150000"/>
              </a:lnSpc>
              <a:defRPr/>
            </a:pPr>
            <a:r>
              <a:rPr lang="en-US" sz="2800" dirty="0">
                <a:solidFill>
                  <a:schemeClr val="bg1"/>
                </a:solidFill>
                <a:latin typeface="Calibri" pitchFamily="34" charset="0"/>
                <a:cs typeface="Calibri" pitchFamily="34" charset="0"/>
              </a:rPr>
              <a:t>Lack of commitment to Halal management system from the owner of HACB.</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152400" y="304800"/>
            <a:ext cx="70104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5</a:t>
            </a:r>
            <a:r>
              <a:rPr lang="tr-TR" sz="3200" b="0" dirty="0">
                <a:solidFill>
                  <a:schemeClr val="bg1"/>
                </a:solidFill>
                <a:latin typeface="Calibri" pitchFamily="34" charset="0"/>
                <a:cs typeface="Calibri" pitchFamily="34" charset="0"/>
              </a:rPr>
              <a:t>-2 </a:t>
            </a:r>
            <a:r>
              <a:rPr lang="en-US" sz="3200" b="0" dirty="0">
                <a:solidFill>
                  <a:schemeClr val="bg1"/>
                </a:solidFill>
                <a:latin typeface="Calibri" pitchFamily="34" charset="0"/>
                <a:cs typeface="Calibri" pitchFamily="34" charset="0"/>
              </a:rPr>
              <a:t>Some HCB are non-Muslims.</a:t>
            </a:r>
          </a:p>
        </p:txBody>
      </p:sp>
      <p:pic>
        <p:nvPicPr>
          <p:cNvPr id="58373" name="Picture 10" descr="http://aacounterterror.files.wordpress.com/2010/03/abrahamic-religions2.jpg"/>
          <p:cNvPicPr>
            <a:picLocks noChangeAspect="1" noChangeArrowheads="1"/>
          </p:cNvPicPr>
          <p:nvPr/>
        </p:nvPicPr>
        <p:blipFill>
          <a:blip r:embed="rId2"/>
          <a:srcRect/>
          <a:stretch>
            <a:fillRect/>
          </a:stretch>
        </p:blipFill>
        <p:spPr bwMode="auto">
          <a:xfrm>
            <a:off x="6019800" y="1219200"/>
            <a:ext cx="2667000" cy="2806700"/>
          </a:xfrm>
          <a:prstGeom prst="rect">
            <a:avLst/>
          </a:prstGeom>
          <a:noFill/>
          <a:ln w="9525">
            <a:noFill/>
            <a:miter lim="800000"/>
            <a:headEnd/>
            <a:tailEnd/>
          </a:ln>
        </p:spPr>
      </p:pic>
      <p:sp>
        <p:nvSpPr>
          <p:cNvPr id="6" name="Rectangle 5"/>
          <p:cNvSpPr/>
          <p:nvPr/>
        </p:nvSpPr>
        <p:spPr>
          <a:xfrm>
            <a:off x="152400" y="1920411"/>
            <a:ext cx="4953000" cy="954107"/>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a:spAutoFit/>
          </a:bodyPr>
          <a:lstStyle/>
          <a:p>
            <a:pPr algn="just" eaLnBrk="0" hangingPunct="0">
              <a:lnSpc>
                <a:spcPct val="200000"/>
              </a:lnSpc>
              <a:spcBef>
                <a:spcPct val="50000"/>
              </a:spcBef>
              <a:defRPr/>
            </a:pPr>
            <a:r>
              <a:rPr lang="en-US" sz="2800" b="0" dirty="0">
                <a:solidFill>
                  <a:schemeClr val="tx1"/>
                </a:solidFill>
                <a:latin typeface="Calibri" pitchFamily="34" charset="0"/>
                <a:cs typeface="Calibri" pitchFamily="34" charset="0"/>
              </a:rPr>
              <a:t>You can find HCB of:</a:t>
            </a:r>
          </a:p>
        </p:txBody>
      </p:sp>
      <p:sp>
        <p:nvSpPr>
          <p:cNvPr id="13" name="Rectangle 12"/>
          <p:cNvSpPr/>
          <p:nvPr/>
        </p:nvSpPr>
        <p:spPr>
          <a:xfrm>
            <a:off x="114300" y="3581400"/>
            <a:ext cx="8724900" cy="3108543"/>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eaLnBrk="0" hangingPunct="0">
              <a:spcBef>
                <a:spcPct val="50000"/>
              </a:spcBef>
            </a:pPr>
            <a:r>
              <a:rPr lang="en-US" sz="2800" b="0">
                <a:solidFill>
                  <a:schemeClr val="tx1"/>
                </a:solidFill>
                <a:latin typeface="Calibri" pitchFamily="34" charset="0"/>
              </a:rPr>
              <a:t>Qadiani, or</a:t>
            </a:r>
            <a:endParaRPr lang="ar-KW" sz="2800" b="0">
              <a:solidFill>
                <a:schemeClr val="tx1"/>
              </a:solidFill>
              <a:latin typeface="Calibri" pitchFamily="34" charset="0"/>
            </a:endParaRPr>
          </a:p>
          <a:p>
            <a:pPr algn="just" eaLnBrk="0" hangingPunct="0">
              <a:spcBef>
                <a:spcPct val="50000"/>
              </a:spcBef>
            </a:pPr>
            <a:r>
              <a:rPr lang="en-US" sz="2800" b="0">
                <a:solidFill>
                  <a:schemeClr val="tx1"/>
                </a:solidFill>
                <a:latin typeface="Calibri" pitchFamily="34" charset="0"/>
              </a:rPr>
              <a:t>Jewish faith.</a:t>
            </a:r>
            <a:endParaRPr lang="ar-KW" sz="2800" b="0">
              <a:solidFill>
                <a:schemeClr val="tx1"/>
              </a:solidFill>
              <a:latin typeface="Calibri" pitchFamily="34" charset="0"/>
            </a:endParaRPr>
          </a:p>
          <a:p>
            <a:pPr algn="just" eaLnBrk="0" hangingPunct="0">
              <a:spcBef>
                <a:spcPct val="50000"/>
              </a:spcBef>
            </a:pPr>
            <a:r>
              <a:rPr lang="en-US" sz="2800" b="0">
                <a:solidFill>
                  <a:schemeClr val="tx1"/>
                </a:solidFill>
                <a:latin typeface="Calibri" pitchFamily="34" charset="0"/>
              </a:rPr>
              <a:t>Some Ahlulkitab slaughter men who are non-believers.</a:t>
            </a:r>
            <a:endParaRPr lang="ar-KW" sz="2800" b="0">
              <a:solidFill>
                <a:schemeClr val="tx1"/>
              </a:solidFill>
              <a:latin typeface="Calibri" pitchFamily="34" charset="0"/>
            </a:endParaRPr>
          </a:p>
          <a:p>
            <a:pPr algn="just" eaLnBrk="0" hangingPunct="0">
              <a:spcBef>
                <a:spcPct val="50000"/>
              </a:spcBef>
            </a:pPr>
            <a:r>
              <a:rPr lang="en-US" sz="2800" b="0">
                <a:solidFill>
                  <a:schemeClr val="tx1"/>
                </a:solidFill>
                <a:latin typeface="Calibri" pitchFamily="34" charset="0"/>
              </a:rPr>
              <a:t>Some slaughtermen are of Batini </a:t>
            </a:r>
            <a:r>
              <a:rPr lang="ar-KW" sz="2800" b="0">
                <a:solidFill>
                  <a:schemeClr val="tx1"/>
                </a:solidFill>
                <a:latin typeface="Calibri" pitchFamily="34" charset="0"/>
                <a:cs typeface="Times New Roman" pitchFamily="18" charset="0"/>
              </a:rPr>
              <a:t>باطني </a:t>
            </a:r>
            <a:r>
              <a:rPr lang="en-US" sz="2800" b="0">
                <a:solidFill>
                  <a:schemeClr val="tx1"/>
                </a:solidFill>
                <a:latin typeface="Calibri" pitchFamily="34" charset="0"/>
              </a:rPr>
              <a:t> faith.</a:t>
            </a:r>
            <a:endParaRPr lang="ar-KW" sz="2800" b="0">
              <a:solidFill>
                <a:schemeClr val="tx1"/>
              </a:solidFill>
              <a:latin typeface="Calibri" pitchFamily="34" charset="0"/>
            </a:endParaRPr>
          </a:p>
          <a:p>
            <a:pPr algn="just" eaLnBrk="0" hangingPunct="0">
              <a:spcBef>
                <a:spcPct val="50000"/>
              </a:spcBef>
            </a:pPr>
            <a:r>
              <a:rPr lang="en-US" sz="2800" b="0">
                <a:solidFill>
                  <a:schemeClr val="tx1"/>
                </a:solidFill>
                <a:latin typeface="Calibri" pitchFamily="34" charset="0"/>
              </a:rPr>
              <a:t>Slaughter  men who do not perform their prayers.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304800" y="304800"/>
            <a:ext cx="8534400" cy="22320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5</a:t>
            </a:r>
            <a:r>
              <a:rPr lang="tr-TR" sz="3200" b="0" dirty="0">
                <a:solidFill>
                  <a:schemeClr val="bg1"/>
                </a:solidFill>
                <a:latin typeface="Calibri" pitchFamily="34" charset="0"/>
                <a:cs typeface="Calibri" pitchFamily="34" charset="0"/>
              </a:rPr>
              <a:t>-3 </a:t>
            </a:r>
            <a:r>
              <a:rPr lang="en-US" sz="3200" b="0" dirty="0">
                <a:solidFill>
                  <a:schemeClr val="bg1"/>
                </a:solidFill>
                <a:latin typeface="Calibri" pitchFamily="34" charset="0"/>
                <a:cs typeface="Calibri" pitchFamily="34" charset="0"/>
              </a:rPr>
              <a:t>Many HCB have no interest in </a:t>
            </a:r>
            <a:r>
              <a:rPr lang="en-US" sz="3200" u="sng" dirty="0">
                <a:solidFill>
                  <a:schemeClr val="bg1"/>
                </a:solidFill>
                <a:latin typeface="Calibri" pitchFamily="34" charset="0"/>
                <a:cs typeface="Calibri" pitchFamily="34" charset="0"/>
              </a:rPr>
              <a:t>investing</a:t>
            </a:r>
            <a:r>
              <a:rPr lang="en-US" sz="3200" b="0" dirty="0">
                <a:solidFill>
                  <a:schemeClr val="bg1"/>
                </a:solidFill>
                <a:latin typeface="Calibri" pitchFamily="34" charset="0"/>
                <a:cs typeface="Calibri" pitchFamily="34" charset="0"/>
              </a:rPr>
              <a:t> part of  their income to solve Halal activities (slaughtering techniques and Istihala issues etc.,)</a:t>
            </a:r>
          </a:p>
        </p:txBody>
      </p:sp>
      <p:pic>
        <p:nvPicPr>
          <p:cNvPr id="59397" name="Picture 4" descr="http://1.bp.blogspot.com/_m-HgWzIoJF4/SebgnuvOqPI/AAAAAAAAFZM/yPDGESQ-nDo/s400/rubiks-cube.jpg"/>
          <p:cNvPicPr>
            <a:picLocks noChangeAspect="1" noChangeArrowheads="1"/>
          </p:cNvPicPr>
          <p:nvPr/>
        </p:nvPicPr>
        <p:blipFill>
          <a:blip r:embed="rId2"/>
          <a:srcRect/>
          <a:stretch>
            <a:fillRect/>
          </a:stretch>
        </p:blipFill>
        <p:spPr bwMode="auto">
          <a:xfrm>
            <a:off x="3276600" y="3400425"/>
            <a:ext cx="2695575" cy="26955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152400" y="1143000"/>
            <a:ext cx="6019800" cy="30469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150000"/>
              </a:lnSpc>
              <a:defRPr/>
            </a:pPr>
            <a:r>
              <a:rPr lang="en-US" sz="3200" b="0" dirty="0">
                <a:solidFill>
                  <a:schemeClr val="bg1"/>
                </a:solidFill>
                <a:latin typeface="Calibri" pitchFamily="34" charset="0"/>
                <a:cs typeface="Calibri" pitchFamily="34" charset="0"/>
              </a:rPr>
              <a:t>6</a:t>
            </a:r>
            <a:r>
              <a:rPr lang="tr-TR" sz="3200" b="0" dirty="0">
                <a:solidFill>
                  <a:schemeClr val="bg1"/>
                </a:solidFill>
                <a:latin typeface="Calibri" pitchFamily="34" charset="0"/>
                <a:cs typeface="Calibri" pitchFamily="34" charset="0"/>
              </a:rPr>
              <a:t>-1 </a:t>
            </a:r>
            <a:r>
              <a:rPr lang="en-US" sz="3200" b="0" dirty="0">
                <a:solidFill>
                  <a:schemeClr val="bg1"/>
                </a:solidFill>
                <a:latin typeface="Calibri" pitchFamily="34" charset="0"/>
                <a:cs typeface="Calibri" pitchFamily="34" charset="0"/>
              </a:rPr>
              <a:t>Some HCB who certify processed food as Halal lack of Halal raw ingredients or Halal casing from genuine Halal supplier.</a:t>
            </a:r>
          </a:p>
        </p:txBody>
      </p:sp>
      <p:sp>
        <p:nvSpPr>
          <p:cNvPr id="60421" name="Rectangle 11"/>
          <p:cNvSpPr>
            <a:spLocks noChangeArrowheads="1"/>
          </p:cNvSpPr>
          <p:nvPr/>
        </p:nvSpPr>
        <p:spPr bwMode="auto">
          <a:xfrm>
            <a:off x="0" y="15240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6</a:t>
            </a:r>
          </a:p>
        </p:txBody>
      </p:sp>
      <p:pic>
        <p:nvPicPr>
          <p:cNvPr id="60422" name="Picture 9" descr="http://us.123rf.com/400wm/400/400/normanpogson/normanpogson0911/normanpogson091100002/5859613-raw-ingredients-for-a-beef-stew-recipe.jpg"/>
          <p:cNvPicPr>
            <a:picLocks noChangeAspect="1" noChangeArrowheads="1"/>
          </p:cNvPicPr>
          <p:nvPr/>
        </p:nvPicPr>
        <p:blipFill>
          <a:blip r:embed="rId2"/>
          <a:srcRect/>
          <a:stretch>
            <a:fillRect/>
          </a:stretch>
        </p:blipFill>
        <p:spPr bwMode="auto">
          <a:xfrm>
            <a:off x="6324600" y="1143000"/>
            <a:ext cx="2590800" cy="3895725"/>
          </a:xfrm>
          <a:prstGeom prst="rect">
            <a:avLst/>
          </a:prstGeom>
          <a:noFill/>
          <a:ln w="9525">
            <a:noFill/>
            <a:miter lim="800000"/>
            <a:headEnd/>
            <a:tailEnd/>
          </a:ln>
        </p:spPr>
      </p:pic>
      <p:pic>
        <p:nvPicPr>
          <p:cNvPr id="60423" name="Picture 11" descr="http://www.een-northeast.co.uk/2_files/images/contribute/Teesside-Bio-microsensors-1_008.jpg"/>
          <p:cNvPicPr>
            <a:picLocks noChangeAspect="1" noChangeArrowheads="1"/>
          </p:cNvPicPr>
          <p:nvPr/>
        </p:nvPicPr>
        <p:blipFill>
          <a:blip r:embed="rId3"/>
          <a:srcRect/>
          <a:stretch>
            <a:fillRect/>
          </a:stretch>
        </p:blipFill>
        <p:spPr bwMode="auto">
          <a:xfrm>
            <a:off x="6629400" y="5181600"/>
            <a:ext cx="1978025" cy="1295400"/>
          </a:xfrm>
          <a:prstGeom prst="rect">
            <a:avLst/>
          </a:prstGeom>
          <a:noFill/>
          <a:ln w="9525">
            <a:noFill/>
            <a:miter lim="800000"/>
            <a:headEnd/>
            <a:tailEnd/>
          </a:ln>
        </p:spPr>
      </p:pic>
      <p:sp>
        <p:nvSpPr>
          <p:cNvPr id="8" name="Rectangle 11"/>
          <p:cNvSpPr>
            <a:spLocks noChangeArrowheads="1"/>
          </p:cNvSpPr>
          <p:nvPr/>
        </p:nvSpPr>
        <p:spPr bwMode="auto">
          <a:xfrm>
            <a:off x="152400" y="4572000"/>
            <a:ext cx="6019800" cy="1466235"/>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lnSpc>
                <a:spcPct val="200000"/>
              </a:lnSpc>
              <a:spcBef>
                <a:spcPts val="600"/>
              </a:spcBef>
              <a:defRPr/>
            </a:pPr>
            <a:r>
              <a:rPr lang="en-US" sz="2400" b="0" dirty="0">
                <a:solidFill>
                  <a:schemeClr val="tx1"/>
                </a:solidFill>
                <a:latin typeface="Calibri" pitchFamily="34" charset="0"/>
                <a:cs typeface="Calibri" pitchFamily="34" charset="0"/>
              </a:rPr>
              <a:t>For this reason </a:t>
            </a:r>
            <a:r>
              <a:rPr lang="en-US" sz="2400" u="sng" dirty="0">
                <a:solidFill>
                  <a:srgbClr val="FF0000"/>
                </a:solidFill>
                <a:latin typeface="Calibri" pitchFamily="34" charset="0"/>
                <a:cs typeface="Calibri" pitchFamily="34" charset="0"/>
              </a:rPr>
              <a:t>HCB cannot guarantee the integrity of their Halal supply chain.</a:t>
            </a:r>
          </a:p>
        </p:txBody>
      </p:sp>
      <p:sp>
        <p:nvSpPr>
          <p:cNvPr id="9" name="Rectangle 11"/>
          <p:cNvSpPr>
            <a:spLocks noChangeArrowheads="1"/>
          </p:cNvSpPr>
          <p:nvPr/>
        </p:nvSpPr>
        <p:spPr bwMode="auto">
          <a:xfrm>
            <a:off x="1752600" y="86380"/>
            <a:ext cx="7010400" cy="738664"/>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eaLnBrk="0" hangingPunct="0">
              <a:lnSpc>
                <a:spcPct val="150000"/>
              </a:lnSpc>
              <a:defRPr/>
            </a:pPr>
            <a:r>
              <a:rPr lang="en-US" sz="2800" dirty="0">
                <a:solidFill>
                  <a:schemeClr val="bg1"/>
                </a:solidFill>
                <a:latin typeface="Calibri" pitchFamily="34" charset="0"/>
                <a:ea typeface="Calibri" pitchFamily="34" charset="0"/>
                <a:cs typeface="Calibri" pitchFamily="34" charset="0"/>
              </a:rPr>
              <a:t>Lack of Halal raw materials supply.</a:t>
            </a: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ChangeArrowheads="1"/>
          </p:cNvSpPr>
          <p:nvPr/>
        </p:nvSpPr>
        <p:spPr bwMode="auto">
          <a:xfrm>
            <a:off x="0" y="101600"/>
            <a:ext cx="1600200" cy="584200"/>
          </a:xfrm>
          <a:prstGeom prst="rect">
            <a:avLst/>
          </a:prstGeom>
          <a:solidFill>
            <a:srgbClr val="002060"/>
          </a:solidFill>
          <a:ln w="28575">
            <a:solidFill>
              <a:srgbClr val="00B0F0"/>
            </a:solidFill>
            <a:miter lim="800000"/>
            <a:headEnd/>
            <a:tailEnd/>
          </a:ln>
        </p:spPr>
        <p:txBody>
          <a:bodyPr>
            <a:spAutoFit/>
          </a:bodyPr>
          <a:lstStyle/>
          <a:p>
            <a:pPr algn="ctr"/>
            <a:r>
              <a:rPr lang="en-US" sz="3200">
                <a:solidFill>
                  <a:schemeClr val="bg1"/>
                </a:solidFill>
                <a:latin typeface="Calibri" pitchFamily="34" charset="0"/>
              </a:rPr>
              <a:t>7</a:t>
            </a:r>
          </a:p>
        </p:txBody>
      </p:sp>
      <p:sp>
        <p:nvSpPr>
          <p:cNvPr id="5" name="Rectangle 11"/>
          <p:cNvSpPr>
            <a:spLocks noChangeArrowheads="1"/>
          </p:cNvSpPr>
          <p:nvPr/>
        </p:nvSpPr>
        <p:spPr bwMode="auto">
          <a:xfrm>
            <a:off x="228600" y="1092200"/>
            <a:ext cx="5094288" cy="370934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eaLnBrk="0" hangingPunct="0">
              <a:lnSpc>
                <a:spcPct val="150000"/>
              </a:lnSpc>
              <a:defRPr/>
            </a:pPr>
            <a:r>
              <a:rPr lang="en-US" sz="3200" b="0" dirty="0">
                <a:solidFill>
                  <a:schemeClr val="bg1"/>
                </a:solidFill>
                <a:latin typeface="Calibri" pitchFamily="34" charset="0"/>
                <a:cs typeface="Calibri" pitchFamily="34" charset="0"/>
              </a:rPr>
              <a:t>7</a:t>
            </a:r>
            <a:r>
              <a:rPr lang="tr-TR" sz="3200" b="0" dirty="0">
                <a:solidFill>
                  <a:schemeClr val="bg1"/>
                </a:solidFill>
                <a:latin typeface="Calibri" pitchFamily="34" charset="0"/>
                <a:cs typeface="Calibri" pitchFamily="34" charset="0"/>
              </a:rPr>
              <a:t>-1 </a:t>
            </a:r>
            <a:r>
              <a:rPr lang="en-US" sz="3200" b="0" dirty="0">
                <a:solidFill>
                  <a:schemeClr val="bg1"/>
                </a:solidFill>
                <a:latin typeface="Calibri" pitchFamily="34" charset="0"/>
                <a:cs typeface="Calibri" pitchFamily="34" charset="0"/>
              </a:rPr>
              <a:t>Halal technical operator, supervisors, top managers are not getting a thorough training on </a:t>
            </a:r>
            <a:r>
              <a:rPr lang="en-US" sz="3200" u="sng" dirty="0">
                <a:solidFill>
                  <a:schemeClr val="bg1"/>
                </a:solidFill>
                <a:latin typeface="Calibri" pitchFamily="34" charset="0"/>
                <a:cs typeface="Calibri" pitchFamily="34" charset="0"/>
              </a:rPr>
              <a:t>what they need to know about Halal.</a:t>
            </a:r>
            <a:endParaRPr lang="en-US" sz="6600" b="0" dirty="0">
              <a:solidFill>
                <a:schemeClr val="bg1"/>
              </a:solidFill>
              <a:latin typeface="Calibri" pitchFamily="34" charset="0"/>
              <a:cs typeface="Calibri" pitchFamily="34" charset="0"/>
            </a:endParaRPr>
          </a:p>
        </p:txBody>
      </p:sp>
      <p:pic>
        <p:nvPicPr>
          <p:cNvPr id="61446" name="Picture 9" descr="http://2.bp.blogspot.com/-A6gj2yT0eq0/T5mwZ7hpyqI/AAAAAAAAAag/5Fr2gPYGqEk/s1600/zero.jpg"/>
          <p:cNvPicPr>
            <a:picLocks noChangeAspect="1" noChangeArrowheads="1"/>
          </p:cNvPicPr>
          <p:nvPr/>
        </p:nvPicPr>
        <p:blipFill>
          <a:blip r:embed="rId2"/>
          <a:srcRect/>
          <a:stretch>
            <a:fillRect/>
          </a:stretch>
        </p:blipFill>
        <p:spPr bwMode="auto">
          <a:xfrm>
            <a:off x="5703888" y="1782763"/>
            <a:ext cx="3135312" cy="3017837"/>
          </a:xfrm>
          <a:prstGeom prst="rect">
            <a:avLst/>
          </a:prstGeom>
          <a:noFill/>
          <a:ln w="9525">
            <a:noFill/>
            <a:miter lim="800000"/>
            <a:headEnd/>
            <a:tailEnd/>
          </a:ln>
        </p:spPr>
      </p:pic>
      <p:sp>
        <p:nvSpPr>
          <p:cNvPr id="8" name="Rectangle 11"/>
          <p:cNvSpPr>
            <a:spLocks noChangeArrowheads="1"/>
          </p:cNvSpPr>
          <p:nvPr/>
        </p:nvSpPr>
        <p:spPr bwMode="auto">
          <a:xfrm>
            <a:off x="1752600" y="86380"/>
            <a:ext cx="7010400" cy="671851"/>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eaLnBrk="0" hangingPunct="0">
              <a:lnSpc>
                <a:spcPct val="150000"/>
              </a:lnSpc>
              <a:defRPr/>
            </a:pPr>
            <a:r>
              <a:rPr lang="en-US" sz="2800" dirty="0">
                <a:solidFill>
                  <a:schemeClr val="bg1"/>
                </a:solidFill>
                <a:latin typeface="Calibri" pitchFamily="34" charset="0"/>
                <a:cs typeface="Calibri" pitchFamily="34" charset="0"/>
              </a:rPr>
              <a:t>Lack of Halal technical training.</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6200"/>
            <a:ext cx="8229600" cy="533400"/>
          </a:xfrm>
          <a:solidFill>
            <a:srgbClr val="0070C0"/>
          </a:solidFill>
        </p:spPr>
        <p:txBody>
          <a:bodyPr/>
          <a:lstStyle/>
          <a:p>
            <a:r>
              <a:rPr lang="en-US" sz="2800" smtClean="0">
                <a:solidFill>
                  <a:schemeClr val="bg1"/>
                </a:solidFill>
                <a:latin typeface="Calibri" pitchFamily="34" charset="0"/>
              </a:rPr>
              <a:t>Conclusions</a:t>
            </a:r>
          </a:p>
        </p:txBody>
      </p:sp>
      <p:sp>
        <p:nvSpPr>
          <p:cNvPr id="62467" name="Rectangle 3"/>
          <p:cNvSpPr>
            <a:spLocks noChangeArrowheads="1"/>
          </p:cNvSpPr>
          <p:nvPr/>
        </p:nvSpPr>
        <p:spPr bwMode="auto">
          <a:xfrm>
            <a:off x="381000" y="762000"/>
            <a:ext cx="8305800" cy="5175250"/>
          </a:xfrm>
          <a:prstGeom prst="rect">
            <a:avLst/>
          </a:prstGeom>
          <a:noFill/>
          <a:ln w="9525">
            <a:noFill/>
            <a:miter lim="800000"/>
            <a:headEnd/>
            <a:tailEnd/>
          </a:ln>
        </p:spPr>
        <p:txBody>
          <a:bodyPr>
            <a:spAutoFit/>
          </a:bodyPr>
          <a:lstStyle/>
          <a:p>
            <a:pPr marL="457200" indent="-457200" algn="justLow">
              <a:lnSpc>
                <a:spcPct val="150000"/>
              </a:lnSpc>
              <a:spcBef>
                <a:spcPts val="600"/>
              </a:spcBef>
              <a:buFont typeface="Courier New" pitchFamily="49" charset="0"/>
              <a:buChar char="o"/>
              <a:tabLst>
                <a:tab pos="1714500" algn="l"/>
              </a:tabLst>
            </a:pPr>
            <a:r>
              <a:rPr lang="en-US" sz="2400" b="0">
                <a:latin typeface="Calibri" pitchFamily="34" charset="0"/>
              </a:rPr>
              <a:t>Halal certification bodies, HCB should be accredited based on internationally approved Halal standard coupled with periodical audit by an approved international accredit Muslim body like GAC-GSO (Gulf Accreditation Center-Gulf Standard Organization).</a:t>
            </a:r>
          </a:p>
          <a:p>
            <a:pPr marL="457200" indent="-457200" algn="justLow">
              <a:lnSpc>
                <a:spcPct val="150000"/>
              </a:lnSpc>
              <a:spcBef>
                <a:spcPts val="600"/>
              </a:spcBef>
              <a:buFont typeface="Courier New" pitchFamily="49" charset="0"/>
              <a:buChar char="o"/>
              <a:tabLst>
                <a:tab pos="1714500" algn="l"/>
              </a:tabLst>
            </a:pPr>
            <a:r>
              <a:rPr lang="en-US" sz="2400" b="0">
                <a:latin typeface="Calibri" pitchFamily="34" charset="0"/>
              </a:rPr>
              <a:t> HCB should collaborate with other approved HCB to serve Halal rather than serving individual interests.</a:t>
            </a:r>
          </a:p>
          <a:p>
            <a:pPr marL="457200" indent="-457200" algn="justLow">
              <a:lnSpc>
                <a:spcPct val="150000"/>
              </a:lnSpc>
              <a:spcBef>
                <a:spcPts val="600"/>
              </a:spcBef>
              <a:buFont typeface="Courier New" pitchFamily="49" charset="0"/>
              <a:buChar char="o"/>
              <a:tabLst>
                <a:tab pos="1714500" algn="l"/>
              </a:tabLst>
            </a:pPr>
            <a:r>
              <a:rPr lang="en-US" sz="2400" b="0">
                <a:latin typeface="Calibri" pitchFamily="34" charset="0"/>
              </a:rPr>
              <a:t> Mutual recognition of Halal accredited HCB will boost Halal worldwide.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28600" y="685800"/>
            <a:ext cx="8610600" cy="2909888"/>
          </a:xfrm>
          <a:prstGeom prst="rect">
            <a:avLst/>
          </a:prstGeom>
          <a:solidFill>
            <a:schemeClr val="bg1"/>
          </a:solidFill>
          <a:ln w="9525">
            <a:noFill/>
            <a:miter lim="800000"/>
            <a:headEnd/>
            <a:tailEnd/>
          </a:ln>
        </p:spPr>
        <p:txBody>
          <a:bodyPr>
            <a:spAutoFit/>
          </a:bodyPr>
          <a:lstStyle/>
          <a:p>
            <a:pPr algn="just">
              <a:lnSpc>
                <a:spcPct val="200000"/>
              </a:lnSpc>
            </a:pPr>
            <a:r>
              <a:rPr lang="en-US" sz="3200" b="0">
                <a:latin typeface="Calibri" pitchFamily="34" charset="0"/>
              </a:rPr>
              <a:t>With the increasing Muslim population, there </a:t>
            </a:r>
            <a:r>
              <a:rPr lang="tr-TR" sz="3200" b="0">
                <a:latin typeface="Calibri" pitchFamily="34" charset="0"/>
              </a:rPr>
              <a:t>has been </a:t>
            </a:r>
            <a:r>
              <a:rPr lang="en-US" sz="3200" b="0">
                <a:latin typeface="Calibri" pitchFamily="34" charset="0"/>
              </a:rPr>
              <a:t>a global increase in the demand for Halal services and Halal products (</a:t>
            </a:r>
            <a:r>
              <a:rPr lang="en-US" sz="3200" u="sng">
                <a:solidFill>
                  <a:srgbClr val="FF0000"/>
                </a:solidFill>
                <a:latin typeface="Calibri" pitchFamily="34" charset="0"/>
              </a:rPr>
              <a:t>food and non-food</a:t>
            </a:r>
            <a:r>
              <a:rPr lang="en-US" sz="3200" b="0">
                <a:latin typeface="Calibri" pitchFamily="34" charset="0"/>
              </a:rPr>
              <a:t>)*. </a:t>
            </a:r>
          </a:p>
        </p:txBody>
      </p:sp>
      <p:sp>
        <p:nvSpPr>
          <p:cNvPr id="8195" name="Rectangle 4"/>
          <p:cNvSpPr>
            <a:spLocks noChangeArrowheads="1"/>
          </p:cNvSpPr>
          <p:nvPr/>
        </p:nvSpPr>
        <p:spPr bwMode="auto">
          <a:xfrm>
            <a:off x="228600" y="6303963"/>
            <a:ext cx="8305800" cy="554037"/>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pic>
        <p:nvPicPr>
          <p:cNvPr id="8196" name="Picture 6"/>
          <p:cNvPicPr>
            <a:picLocks noChangeAspect="1" noChangeArrowheads="1"/>
          </p:cNvPicPr>
          <p:nvPr/>
        </p:nvPicPr>
        <p:blipFill>
          <a:blip r:embed="rId3"/>
          <a:srcRect/>
          <a:stretch>
            <a:fillRect/>
          </a:stretch>
        </p:blipFill>
        <p:spPr bwMode="auto">
          <a:xfrm>
            <a:off x="5943600" y="3695700"/>
            <a:ext cx="2324100" cy="2324100"/>
          </a:xfrm>
          <a:prstGeom prst="rect">
            <a:avLst/>
          </a:prstGeom>
          <a:noFill/>
          <a:ln w="9525">
            <a:noFill/>
            <a:miter lim="800000"/>
            <a:headEnd/>
            <a:tailEnd/>
          </a:ln>
        </p:spPr>
      </p:pic>
      <p:sp>
        <p:nvSpPr>
          <p:cNvPr id="8197" name="Rectangle 1"/>
          <p:cNvSpPr>
            <a:spLocks noChangeArrowheads="1"/>
          </p:cNvSpPr>
          <p:nvPr/>
        </p:nvSpPr>
        <p:spPr bwMode="auto">
          <a:xfrm>
            <a:off x="152400" y="115888"/>
            <a:ext cx="8839200" cy="646112"/>
          </a:xfrm>
          <a:prstGeom prst="rect">
            <a:avLst/>
          </a:prstGeom>
          <a:solidFill>
            <a:srgbClr val="0070C0"/>
          </a:solidFill>
          <a:ln w="9525">
            <a:noFill/>
            <a:miter lim="800000"/>
            <a:headEnd/>
            <a:tailEnd/>
          </a:ln>
        </p:spPr>
        <p:txBody>
          <a:bodyPr anchor="ctr">
            <a:spAutoFit/>
          </a:bodyPr>
          <a:lstStyle/>
          <a:p>
            <a:pPr algn="justLow" eaLnBrk="0" hangingPunct="0"/>
            <a:r>
              <a:rPr lang="en-US" sz="3600" b="0">
                <a:solidFill>
                  <a:schemeClr val="bg1"/>
                </a:solidFill>
                <a:latin typeface="Calibri" pitchFamily="34" charset="0"/>
              </a:rPr>
              <a:t>Introduction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Recommendations</a:t>
            </a:r>
          </a:p>
        </p:txBody>
      </p:sp>
      <p:sp>
        <p:nvSpPr>
          <p:cNvPr id="5" name="Rectangle 3"/>
          <p:cNvSpPr>
            <a:spLocks noChangeArrowheads="1"/>
          </p:cNvSpPr>
          <p:nvPr/>
        </p:nvSpPr>
        <p:spPr bwMode="auto">
          <a:xfrm>
            <a:off x="457200" y="990600"/>
            <a:ext cx="8305800" cy="5265738"/>
          </a:xfrm>
          <a:prstGeom prst="rect">
            <a:avLst/>
          </a:prstGeom>
          <a:noFill/>
          <a:ln w="9525">
            <a:noFill/>
            <a:miter lim="800000"/>
            <a:headEnd/>
            <a:tailEnd/>
          </a:ln>
        </p:spPr>
        <p:txBody>
          <a:bodyPr>
            <a:spAutoFit/>
          </a:bodyPr>
          <a:lstStyle/>
          <a:p>
            <a:pPr marL="457200" indent="-457200" algn="justLow">
              <a:lnSpc>
                <a:spcPct val="175000"/>
              </a:lnSpc>
              <a:buFont typeface="Courier New" pitchFamily="49" charset="0"/>
              <a:buChar char="o"/>
            </a:pPr>
            <a:r>
              <a:rPr lang="en-US" sz="2800" b="0">
                <a:latin typeface="Calibri" pitchFamily="34" charset="0"/>
              </a:rPr>
              <a:t>There must be an international trustworthy Muslim organization that takes the task of harmonizing Halal standards, Halal services, and licensing Halal certification bodies globally.</a:t>
            </a:r>
          </a:p>
          <a:p>
            <a:pPr marL="457200" indent="-457200" algn="justLow">
              <a:lnSpc>
                <a:spcPct val="175000"/>
              </a:lnSpc>
              <a:buFont typeface="Courier New" pitchFamily="49" charset="0"/>
              <a:buChar char="o"/>
            </a:pPr>
            <a:r>
              <a:rPr lang="en-US" sz="2800" b="0">
                <a:latin typeface="Calibri" pitchFamily="34" charset="0"/>
              </a:rPr>
              <a:t> This international trustworthy Muslim organization could be GSO (Gulf Standard Organization) or IIFA (Islamic International Fiqh Academy).</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00050" y="1371600"/>
            <a:ext cx="8153400" cy="4365619"/>
          </a:xfrm>
          <a:prstGeom prst="rect">
            <a:avLst/>
          </a:prstGeom>
          <a:noFill/>
          <a:ln>
            <a:headEnd/>
            <a:tailEn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spAutoFit/>
          </a:bodyPr>
          <a:lstStyle/>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 Darhim Dali </a:t>
            </a:r>
            <a:r>
              <a:rPr lang="en-US" sz="2400" b="0" dirty="0" err="1">
                <a:solidFill>
                  <a:schemeClr val="tx1"/>
                </a:solidFill>
                <a:latin typeface="Calibri" pitchFamily="34" charset="0"/>
                <a:cs typeface="Calibri" pitchFamily="34" charset="0"/>
              </a:rPr>
              <a:t>Hashim</a:t>
            </a:r>
            <a:r>
              <a:rPr lang="en-US" sz="2400" b="0" dirty="0">
                <a:solidFill>
                  <a:schemeClr val="tx1"/>
                </a:solidFill>
                <a:latin typeface="Calibri" pitchFamily="34" charset="0"/>
                <a:cs typeface="Calibri" pitchFamily="34" charset="0"/>
              </a:rPr>
              <a:t> (Malaysia)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Mrs. Mariam Abdul Latif (Malaysia)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Muhammad Munir Chaudry (USA)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Mrs. </a:t>
            </a:r>
            <a:r>
              <a:rPr lang="en-US" sz="2400" b="0" dirty="0" err="1">
                <a:solidFill>
                  <a:schemeClr val="tx1"/>
                </a:solidFill>
                <a:latin typeface="Calibri" pitchFamily="34" charset="0"/>
                <a:cs typeface="Calibri" pitchFamily="34" charset="0"/>
              </a:rPr>
              <a:t>Hanen</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Rezgui</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Pizette</a:t>
            </a:r>
            <a:r>
              <a:rPr lang="en-US" sz="2400" b="0" dirty="0">
                <a:solidFill>
                  <a:schemeClr val="tx1"/>
                </a:solidFill>
                <a:latin typeface="Calibri" pitchFamily="34" charset="0"/>
                <a:cs typeface="Calibri" pitchFamily="34" charset="0"/>
              </a:rPr>
              <a:t> (France)</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Anwar </a:t>
            </a:r>
            <a:r>
              <a:rPr lang="en-US" sz="2400" b="0" dirty="0" err="1">
                <a:solidFill>
                  <a:schemeClr val="tx1"/>
                </a:solidFill>
                <a:latin typeface="Calibri" pitchFamily="34" charset="0"/>
                <a:cs typeface="Calibri" pitchFamily="34" charset="0"/>
              </a:rPr>
              <a:t>Ghani</a:t>
            </a:r>
            <a:r>
              <a:rPr lang="en-US" sz="2400" b="0" dirty="0">
                <a:solidFill>
                  <a:schemeClr val="tx1"/>
                </a:solidFill>
                <a:latin typeface="Calibri" pitchFamily="34" charset="0"/>
                <a:cs typeface="Calibri" pitchFamily="34" charset="0"/>
              </a:rPr>
              <a:t> (New Zealand)</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 </a:t>
            </a:r>
            <a:r>
              <a:rPr lang="en-US" sz="2400" b="0" dirty="0" err="1">
                <a:solidFill>
                  <a:schemeClr val="tx1"/>
                </a:solidFill>
                <a:latin typeface="Calibri" pitchFamily="34" charset="0"/>
                <a:cs typeface="Calibri" pitchFamily="34" charset="0"/>
              </a:rPr>
              <a:t>Fethallah</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Othmani</a:t>
            </a:r>
            <a:r>
              <a:rPr lang="en-US" sz="2400" b="0" dirty="0">
                <a:solidFill>
                  <a:schemeClr val="tx1"/>
                </a:solidFill>
                <a:latin typeface="Calibri" pitchFamily="34" charset="0"/>
                <a:cs typeface="Calibri" pitchFamily="34" charset="0"/>
              </a:rPr>
              <a:t> (France)</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Hani Mansour Al-Mazeedi (Kuwait)</a:t>
            </a:r>
          </a:p>
        </p:txBody>
      </p:sp>
      <p:sp>
        <p:nvSpPr>
          <p:cNvPr id="64517" name="Rectangle 2"/>
          <p:cNvSpPr>
            <a:spLocks noGrp="1" noChangeArrowheads="1"/>
          </p:cNvSpPr>
          <p:nvPr>
            <p:ph type="title"/>
          </p:nvPr>
        </p:nvSpPr>
        <p:spPr>
          <a:xfrm>
            <a:off x="457200" y="76200"/>
            <a:ext cx="8229600" cy="1143000"/>
          </a:xfrm>
          <a:solidFill>
            <a:srgbClr val="0070C0"/>
          </a:solidFill>
        </p:spPr>
        <p:txBody>
          <a:bodyPr/>
          <a:lstStyle/>
          <a:p>
            <a:pPr algn="just"/>
            <a:r>
              <a:rPr lang="en-US" sz="2800" smtClean="0">
                <a:solidFill>
                  <a:schemeClr val="bg1"/>
                </a:solidFill>
                <a:latin typeface="Calibri" pitchFamily="34" charset="0"/>
              </a:rPr>
              <a:t>The following information was gathered from:</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81000" y="1066800"/>
            <a:ext cx="8458200" cy="5218113"/>
          </a:xfrm>
          <a:prstGeom prst="rect">
            <a:avLst/>
          </a:prstGeom>
          <a:noFill/>
          <a:ln w="254000">
            <a:noFill/>
            <a:miter lim="800000"/>
            <a:headEnd/>
            <a:tailEnd/>
          </a:ln>
          <a:effectLst>
            <a:outerShdw blurRad="44450" dist="27940" dir="5400000" algn="ctr">
              <a:srgbClr val="000000">
                <a:alpha val="32000"/>
              </a:srgbClr>
            </a:outerShdw>
          </a:effectLst>
        </p:spPr>
        <p:txBody>
          <a:bodyPr>
            <a:spAutoFit/>
          </a:bodyPr>
          <a:lstStyle/>
          <a:p>
            <a:pPr marL="285750" indent="-285750">
              <a:lnSpc>
                <a:spcPct val="150000"/>
              </a:lnSpc>
              <a:buFont typeface="Courier New" pitchFamily="49" charset="0"/>
              <a:buChar char="o"/>
              <a:defRPr/>
            </a:pPr>
            <a:r>
              <a:rPr lang="en-US" sz="1600" b="0" dirty="0" err="1">
                <a:latin typeface="Calibri" pitchFamily="34" charset="0"/>
                <a:cs typeface="Calibri" pitchFamily="34" charset="0"/>
              </a:rPr>
              <a:t>Nordin</a:t>
            </a:r>
            <a:r>
              <a:rPr lang="en-US" sz="1600" b="0" dirty="0">
                <a:latin typeface="Calibri" pitchFamily="34" charset="0"/>
                <a:cs typeface="Calibri" pitchFamily="34" charset="0"/>
              </a:rPr>
              <a:t>, N., </a:t>
            </a:r>
            <a:r>
              <a:rPr lang="en-US" sz="1600" b="0" dirty="0" err="1">
                <a:latin typeface="Calibri" pitchFamily="34" charset="0"/>
                <a:cs typeface="Calibri" pitchFamily="34" charset="0"/>
              </a:rPr>
              <a:t>Md</a:t>
            </a:r>
            <a:r>
              <a:rPr lang="en-US" sz="1600" b="0" dirty="0">
                <a:latin typeface="Calibri" pitchFamily="34" charset="0"/>
                <a:cs typeface="Calibri" pitchFamily="34" charset="0"/>
              </a:rPr>
              <a:t> </a:t>
            </a:r>
            <a:r>
              <a:rPr lang="en-US" sz="1600" b="0" dirty="0" err="1">
                <a:latin typeface="Calibri" pitchFamily="34" charset="0"/>
                <a:cs typeface="Calibri" pitchFamily="34" charset="0"/>
              </a:rPr>
              <a:t>Noor</a:t>
            </a:r>
            <a:r>
              <a:rPr lang="en-US" sz="1600" b="0" dirty="0">
                <a:latin typeface="Calibri" pitchFamily="34" charset="0"/>
                <a:cs typeface="Calibri" pitchFamily="34" charset="0"/>
              </a:rPr>
              <a:t>, N.L., </a:t>
            </a:r>
            <a:r>
              <a:rPr lang="en-US" sz="1600" b="0" dirty="0" err="1">
                <a:latin typeface="Calibri" pitchFamily="34" charset="0"/>
                <a:cs typeface="Calibri" pitchFamily="34" charset="0"/>
              </a:rPr>
              <a:t>Hashim</a:t>
            </a:r>
            <a:r>
              <a:rPr lang="en-US" sz="1600" b="0" dirty="0">
                <a:latin typeface="Calibri" pitchFamily="34" charset="0"/>
                <a:cs typeface="Calibri" pitchFamily="34" charset="0"/>
              </a:rPr>
              <a:t>, M., and </a:t>
            </a:r>
            <a:r>
              <a:rPr lang="en-US" sz="1600" b="0" dirty="0" err="1">
                <a:latin typeface="Calibri" pitchFamily="34" charset="0"/>
                <a:cs typeface="Calibri" pitchFamily="34" charset="0"/>
              </a:rPr>
              <a:t>Samicho</a:t>
            </a:r>
            <a:r>
              <a:rPr lang="en-US" sz="1600" b="0" dirty="0">
                <a:latin typeface="Calibri" pitchFamily="34" charset="0"/>
                <a:cs typeface="Calibri" pitchFamily="34" charset="0"/>
              </a:rPr>
              <a:t>, Z. 2009. Value Chain Of </a:t>
            </a:r>
            <a:r>
              <a:rPr lang="en-US" sz="1600" b="0" i="1" dirty="0">
                <a:latin typeface="Calibri" pitchFamily="34" charset="0"/>
                <a:cs typeface="Calibri" pitchFamily="34" charset="0"/>
              </a:rPr>
              <a:t>Halal </a:t>
            </a:r>
            <a:r>
              <a:rPr lang="en-US" sz="1600" b="0" dirty="0">
                <a:latin typeface="Calibri" pitchFamily="34" charset="0"/>
                <a:cs typeface="Calibri" pitchFamily="34" charset="0"/>
              </a:rPr>
              <a:t>Certification System: A Case Of The Malaysia Halal Industry. </a:t>
            </a:r>
            <a:r>
              <a:rPr lang="en-US" sz="1600" b="0" i="1" dirty="0">
                <a:latin typeface="Calibri" pitchFamily="34" charset="0"/>
                <a:cs typeface="Calibri" pitchFamily="34" charset="0"/>
              </a:rPr>
              <a:t>European and Mediterranean Conference on Information Systems 2009 </a:t>
            </a:r>
            <a:r>
              <a:rPr lang="en-US" sz="1600" b="0" dirty="0">
                <a:latin typeface="Calibri" pitchFamily="34" charset="0"/>
                <a:cs typeface="Calibri" pitchFamily="34" charset="0"/>
              </a:rPr>
              <a:t>(</a:t>
            </a:r>
            <a:r>
              <a:rPr lang="en-US" sz="1600" b="0" i="1" dirty="0">
                <a:latin typeface="Calibri" pitchFamily="34" charset="0"/>
                <a:cs typeface="Calibri" pitchFamily="34" charset="0"/>
              </a:rPr>
              <a:t>EMCIS2009</a:t>
            </a:r>
            <a:r>
              <a:rPr lang="en-US" sz="1600" b="0" dirty="0">
                <a:latin typeface="Calibri" pitchFamily="34" charset="0"/>
                <a:cs typeface="Calibri" pitchFamily="34" charset="0"/>
              </a:rPr>
              <a:t>). </a:t>
            </a:r>
            <a:r>
              <a:rPr lang="en-US" sz="1600" b="0" dirty="0" err="1">
                <a:latin typeface="Calibri" pitchFamily="34" charset="0"/>
                <a:cs typeface="Calibri" pitchFamily="34" charset="0"/>
              </a:rPr>
              <a:t>Crowne</a:t>
            </a:r>
            <a:r>
              <a:rPr lang="en-US" sz="1600" b="0" dirty="0">
                <a:latin typeface="Calibri" pitchFamily="34" charset="0"/>
                <a:cs typeface="Calibri" pitchFamily="34" charset="0"/>
              </a:rPr>
              <a:t> Plaza Hotel, Izmir.</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ASIDCOM Association of Awareness, Information and Defense of Muslim Consumers, France. </a:t>
            </a:r>
            <a:r>
              <a:rPr lang="en-US" sz="1600" b="0" dirty="0">
                <a:latin typeface="Calibri" pitchFamily="34" charset="0"/>
                <a:cs typeface="Calibri" pitchFamily="34" charset="0"/>
                <a:hlinkClick r:id="rId2"/>
              </a:rPr>
              <a:t>http://www.asidcom.org/Report-The-Muslim-Consumer-as-the.html</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err="1">
                <a:latin typeface="Calibri" pitchFamily="34" charset="0"/>
                <a:cs typeface="Calibri" pitchFamily="34" charset="0"/>
              </a:rPr>
              <a:t>Stitou</a:t>
            </a:r>
            <a:r>
              <a:rPr lang="en-US" sz="1600" b="0" dirty="0">
                <a:latin typeface="Calibri" pitchFamily="34" charset="0"/>
                <a:cs typeface="Calibri" pitchFamily="34" charset="0"/>
              </a:rPr>
              <a:t>, N. and </a:t>
            </a:r>
            <a:r>
              <a:rPr lang="en-US" sz="1600" b="0" dirty="0" err="1">
                <a:latin typeface="Calibri" pitchFamily="34" charset="0"/>
                <a:cs typeface="Calibri" pitchFamily="34" charset="0"/>
              </a:rPr>
              <a:t>Rezqui</a:t>
            </a:r>
            <a:r>
              <a:rPr lang="en-US" sz="1600" b="0" dirty="0">
                <a:latin typeface="Calibri" pitchFamily="34" charset="0"/>
                <a:cs typeface="Calibri" pitchFamily="34" charset="0"/>
              </a:rPr>
              <a:t>, H. 2012. The Muslim Consumer as the Key Player in Halal. </a:t>
            </a:r>
            <a:r>
              <a:rPr lang="en-US" sz="1600" b="0" i="1" dirty="0">
                <a:latin typeface="Calibri" pitchFamily="34" charset="0"/>
                <a:cs typeface="Calibri" pitchFamily="34" charset="0"/>
              </a:rPr>
              <a:t>ASIDCOM investigations 2010-2012.</a:t>
            </a:r>
            <a:r>
              <a:rPr lang="en-US" sz="1600" b="0" dirty="0">
                <a:latin typeface="Calibri" pitchFamily="34" charset="0"/>
                <a:cs typeface="Calibri" pitchFamily="34" charset="0"/>
              </a:rPr>
              <a:t> </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               </a:t>
            </a:r>
            <a:r>
              <a:rPr lang="en-US" sz="1600" b="0" dirty="0">
                <a:latin typeface="Calibri" pitchFamily="34" charset="0"/>
                <a:cs typeface="Calibri" pitchFamily="34" charset="0"/>
                <a:hlinkClick r:id="rId3"/>
              </a:rPr>
              <a:t>http://www.asidcom.org/IMG/pdf/ASIDCOM_Report-french_muslim_consumers.pdf</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err="1">
                <a:latin typeface="Calibri" pitchFamily="34" charset="0"/>
                <a:cs typeface="Calibri" pitchFamily="34" charset="0"/>
              </a:rPr>
              <a:t>Hashim</a:t>
            </a:r>
            <a:r>
              <a:rPr lang="en-US" sz="1600" b="0" dirty="0">
                <a:latin typeface="Calibri" pitchFamily="34" charset="0"/>
                <a:cs typeface="Calibri" pitchFamily="34" charset="0"/>
              </a:rPr>
              <a:t>, D.D. 2011. Introduction to the Global Halal Industry and its Services. In </a:t>
            </a:r>
            <a:r>
              <a:rPr lang="en-US" sz="1600" b="0" i="1" dirty="0">
                <a:latin typeface="Calibri" pitchFamily="34" charset="0"/>
                <a:cs typeface="Calibri" pitchFamily="34" charset="0"/>
              </a:rPr>
              <a:t>Halal Industry and its Services Conference</a:t>
            </a:r>
            <a:r>
              <a:rPr lang="en-US" sz="1600" b="0" dirty="0">
                <a:latin typeface="Calibri" pitchFamily="34" charset="0"/>
                <a:cs typeface="Calibri" pitchFamily="34" charset="0"/>
              </a:rPr>
              <a:t>. State of Kuwait, Salmiyah.</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GSO, Kuwait, 2008. Halal Food, Part (2): The Requirements for Accreditation of Issuing the HALAL Food Certification Centers.</a:t>
            </a:r>
          </a:p>
          <a:p>
            <a:pPr marL="285750" indent="-285750">
              <a:lnSpc>
                <a:spcPct val="150000"/>
              </a:lnSpc>
              <a:buFont typeface="Courier New" pitchFamily="49" charset="0"/>
              <a:buChar char="o"/>
              <a:defRPr/>
            </a:pPr>
            <a:r>
              <a:rPr lang="ar-EG" sz="1600" b="0" dirty="0">
                <a:latin typeface="Calibri" pitchFamily="34" charset="0"/>
                <a:cs typeface="Times New Roman" pitchFamily="18" charset="0"/>
              </a:rPr>
              <a:t>د. محمد نافع سليمان السبع، عضو في لجنة الحلال في مؤسسة الوقف الاسكندينافي. </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a:latin typeface="Calibri" pitchFamily="34" charset="0"/>
                <a:cs typeface="Calibri" pitchFamily="34" charset="0"/>
                <a:hlinkClick r:id="rId4"/>
              </a:rPr>
              <a:t>http://www.akhbar.dk/ar/article2/2374-2011-09-20-09-55-08.html</a:t>
            </a:r>
            <a:r>
              <a:rPr lang="en-US" sz="1600" b="0" dirty="0">
                <a:latin typeface="Calibri" pitchFamily="34" charset="0"/>
                <a:cs typeface="Calibri" pitchFamily="34" charset="0"/>
              </a:rPr>
              <a:t>	</a:t>
            </a:r>
          </a:p>
        </p:txBody>
      </p:sp>
      <p:sp>
        <p:nvSpPr>
          <p:cNvPr id="65539"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References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7"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5"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66563" name="Picture 4"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66564"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dirty="0">
              <a:solidFill>
                <a:srgbClr val="0070C0"/>
              </a:solidFill>
              <a:latin typeface="Times New Roman" pitchFamily="18" charset="0"/>
              <a:ea typeface="MS PGothic" pitchFamily="34" charset="-128"/>
              <a:cs typeface="Simplified Arabic" pitchFamily="18" charset="-78"/>
            </a:endParaRPr>
          </a:p>
        </p:txBody>
      </p:sp>
      <p:sp>
        <p:nvSpPr>
          <p:cNvPr id="66566"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66568"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8600" y="76200"/>
            <a:ext cx="8610600" cy="2205038"/>
          </a:xfrm>
          <a:prstGeom prst="rect">
            <a:avLst/>
          </a:prstGeom>
          <a:solidFill>
            <a:schemeClr val="accent2"/>
          </a:solidFill>
          <a:ln w="9525">
            <a:noFill/>
            <a:miter lim="800000"/>
            <a:headEnd/>
            <a:tailEnd/>
          </a:ln>
        </p:spPr>
        <p:txBody>
          <a:bodyPr>
            <a:spAutoFit/>
          </a:bodyPr>
          <a:lstStyle/>
          <a:p>
            <a:pPr algn="just">
              <a:lnSpc>
                <a:spcPct val="200000"/>
              </a:lnSpc>
            </a:pPr>
            <a:r>
              <a:rPr lang="en-US" sz="2400" b="0">
                <a:solidFill>
                  <a:schemeClr val="bg1"/>
                </a:solidFill>
                <a:latin typeface="Calibri" pitchFamily="34" charset="0"/>
              </a:rPr>
              <a:t>Muslim consumers look for Halal Logo upon product before purchase for consumption or for use. This warrants </a:t>
            </a:r>
            <a:r>
              <a:rPr lang="ar-KW" sz="2400" b="0">
                <a:solidFill>
                  <a:schemeClr val="bg1"/>
                </a:solidFill>
                <a:latin typeface="Calibri" pitchFamily="34" charset="0"/>
                <a:cs typeface="Times New Roman" pitchFamily="18" charset="0"/>
              </a:rPr>
              <a:t>يضمن</a:t>
            </a:r>
            <a:r>
              <a:rPr lang="en-US" sz="2400" b="0">
                <a:solidFill>
                  <a:schemeClr val="bg1"/>
                </a:solidFill>
                <a:latin typeface="Calibri" pitchFamily="34" charset="0"/>
              </a:rPr>
              <a:t>, in some cases, that the Halal service or </a:t>
            </a:r>
            <a:r>
              <a:rPr lang="tr-TR" sz="2400" b="0">
                <a:solidFill>
                  <a:schemeClr val="bg1"/>
                </a:solidFill>
                <a:latin typeface="Calibri" pitchFamily="34" charset="0"/>
              </a:rPr>
              <a:t>product to be genıunly Halal</a:t>
            </a:r>
            <a:r>
              <a:rPr lang="en-US" sz="2400" b="0">
                <a:solidFill>
                  <a:schemeClr val="bg1"/>
                </a:solidFill>
                <a:latin typeface="Calibri" pitchFamily="34" charset="0"/>
              </a:rPr>
              <a:t>*. </a:t>
            </a:r>
          </a:p>
        </p:txBody>
      </p:sp>
      <p:sp>
        <p:nvSpPr>
          <p:cNvPr id="9219" name="Rectangle 4"/>
          <p:cNvSpPr>
            <a:spLocks noChangeArrowheads="1"/>
          </p:cNvSpPr>
          <p:nvPr/>
        </p:nvSpPr>
        <p:spPr bwMode="auto">
          <a:xfrm>
            <a:off x="228600" y="6303963"/>
            <a:ext cx="8305800" cy="554037"/>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pic>
        <p:nvPicPr>
          <p:cNvPr id="7" name="Picture 20" descr="A3ZGSFRCAUUYAW5CADMX9R7CAXBO0GWCAYF5X4LCABG2078CAUWLXZ3CAVE4DR0CAJBA85XCA678E4ECAHFMAFOCA6TGGOZCAAJ654MCA3GGI6ZCAXQPV72CABOV6BZCANW3G2ECAXL5IYSCA87M8C9"/>
          <p:cNvPicPr>
            <a:picLocks noChangeAspect="1" noChangeArrowheads="1"/>
          </p:cNvPicPr>
          <p:nvPr/>
        </p:nvPicPr>
        <p:blipFill>
          <a:blip r:embed="rId3"/>
          <a:srcRect/>
          <a:stretch>
            <a:fillRect/>
          </a:stretch>
        </p:blipFill>
        <p:spPr bwMode="auto">
          <a:xfrm>
            <a:off x="304800" y="3752850"/>
            <a:ext cx="1447800" cy="1143000"/>
          </a:xfrm>
          <a:prstGeom prst="rect">
            <a:avLst/>
          </a:prstGeom>
          <a:noFill/>
          <a:ln w="9525">
            <a:noFill/>
            <a:miter lim="800000"/>
            <a:headEnd/>
            <a:tailEnd/>
          </a:ln>
        </p:spPr>
      </p:pic>
      <p:pic>
        <p:nvPicPr>
          <p:cNvPr id="8" name="Picture 21" descr="A5L81J6CA1SC349CAW11HU2CA6I7WJSCAZ7QTD4CAOL1TKICA2UEVLMCA5NQRB5CA6SXJ00CAE6UT1WCAXPIEXMCAWW0SU9CAC7CWRTCAIV9ISVCAL81LD1CADQFOGSCATGDF72CAM09WA2CALGQF4K"/>
          <p:cNvPicPr>
            <a:picLocks noChangeAspect="1" noChangeArrowheads="1"/>
          </p:cNvPicPr>
          <p:nvPr/>
        </p:nvPicPr>
        <p:blipFill>
          <a:blip r:embed="rId4"/>
          <a:srcRect/>
          <a:stretch>
            <a:fillRect/>
          </a:stretch>
        </p:blipFill>
        <p:spPr bwMode="auto">
          <a:xfrm>
            <a:off x="304800" y="2457450"/>
            <a:ext cx="1447800" cy="1184275"/>
          </a:xfrm>
          <a:prstGeom prst="rect">
            <a:avLst/>
          </a:prstGeom>
          <a:noFill/>
          <a:ln w="9525">
            <a:noFill/>
            <a:miter lim="800000"/>
            <a:headEnd/>
            <a:tailEnd/>
          </a:ln>
        </p:spPr>
      </p:pic>
      <p:pic>
        <p:nvPicPr>
          <p:cNvPr id="9" name="Picture 22" descr="A8EG869CA6UN0PECASGGHG7CAHDOPAVCAHOOHHZCA2NQ8NJCAP177Y3CAMFQ6G0CA6KBVBUCAJ8W9O2CAZM9PCECAAXV6K2CA5E1CYBCA3XIM6QCAFNXNKKCAZ7UZA9CADFTNUICAG4JZRTCAKCKMIU"/>
          <p:cNvPicPr>
            <a:picLocks noChangeAspect="1" noChangeArrowheads="1"/>
          </p:cNvPicPr>
          <p:nvPr/>
        </p:nvPicPr>
        <p:blipFill>
          <a:blip r:embed="rId5"/>
          <a:srcRect/>
          <a:stretch>
            <a:fillRect/>
          </a:stretch>
        </p:blipFill>
        <p:spPr bwMode="auto">
          <a:xfrm>
            <a:off x="5562600" y="2457450"/>
            <a:ext cx="1371600" cy="1219200"/>
          </a:xfrm>
          <a:prstGeom prst="rect">
            <a:avLst/>
          </a:prstGeom>
          <a:noFill/>
          <a:ln w="9525">
            <a:noFill/>
            <a:miter lim="800000"/>
            <a:headEnd/>
            <a:tailEnd/>
          </a:ln>
        </p:spPr>
      </p:pic>
      <p:pic>
        <p:nvPicPr>
          <p:cNvPr id="10" name="Picture 23" descr="A10UNFVCAIXBQISCAWYVBPJCANJ0ONHCA0EB97GCAOMAQ3VCAD5QB1ECANOZE0PCAFYKVI6CA9ADP5MCAAFAH1UCAMKBZHKCA0KJZ5QCAUBDKQMCA8KJSWRCAK3I0F0CA1547DMCAFDDMHVCASBBLGN"/>
          <p:cNvPicPr>
            <a:picLocks noChangeAspect="1" noChangeArrowheads="1"/>
          </p:cNvPicPr>
          <p:nvPr/>
        </p:nvPicPr>
        <p:blipFill>
          <a:blip r:embed="rId6"/>
          <a:srcRect/>
          <a:stretch>
            <a:fillRect/>
          </a:stretch>
        </p:blipFill>
        <p:spPr bwMode="auto">
          <a:xfrm>
            <a:off x="1981200" y="2457450"/>
            <a:ext cx="1447800" cy="1219200"/>
          </a:xfrm>
          <a:prstGeom prst="rect">
            <a:avLst/>
          </a:prstGeom>
          <a:noFill/>
          <a:ln w="9525">
            <a:noFill/>
            <a:miter lim="800000"/>
            <a:headEnd/>
            <a:tailEnd/>
          </a:ln>
        </p:spPr>
      </p:pic>
      <p:pic>
        <p:nvPicPr>
          <p:cNvPr id="11" name="Picture 24" descr="A15FOEVCARSZQXVCAMN978TCAMPWY5GCAK9I72YCAP6Q788CAJ54XBSCAC9GLHPCAVZ33P1CAZLEUYMCAXWC3BUCAEU0SOYCAHRWMQ1CACKEHRDCASS8T6ECAR93MTWCASW24I0CAY4FEJCCADG8X94"/>
          <p:cNvPicPr>
            <a:picLocks noChangeAspect="1" noChangeArrowheads="1"/>
          </p:cNvPicPr>
          <p:nvPr/>
        </p:nvPicPr>
        <p:blipFill>
          <a:blip r:embed="rId7"/>
          <a:srcRect/>
          <a:stretch>
            <a:fillRect/>
          </a:stretch>
        </p:blipFill>
        <p:spPr bwMode="auto">
          <a:xfrm>
            <a:off x="7391400" y="2457450"/>
            <a:ext cx="1362075" cy="1285875"/>
          </a:xfrm>
          <a:prstGeom prst="rect">
            <a:avLst/>
          </a:prstGeom>
          <a:noFill/>
          <a:ln w="9525">
            <a:noFill/>
            <a:miter lim="800000"/>
            <a:headEnd/>
            <a:tailEnd/>
          </a:ln>
        </p:spPr>
      </p:pic>
      <p:pic>
        <p:nvPicPr>
          <p:cNvPr id="12" name="Picture 25" descr="A33YDKFCAUJYXQNCAWNGGEQCAWGOB3QCAT7047YCAFTU52TCASFZKFKCAJE3BXFCAPYEMN7CAB1ADBLCA0J8QA4CAAU1UWDCARMMAMPCAZFO7V2CAXY4118CA86XQLPCAWYYGTECAVZJ055CAFEMARX"/>
          <p:cNvPicPr>
            <a:picLocks noChangeAspect="1" noChangeArrowheads="1"/>
          </p:cNvPicPr>
          <p:nvPr/>
        </p:nvPicPr>
        <p:blipFill>
          <a:blip r:embed="rId8"/>
          <a:srcRect/>
          <a:stretch>
            <a:fillRect/>
          </a:stretch>
        </p:blipFill>
        <p:spPr bwMode="auto">
          <a:xfrm>
            <a:off x="3810000" y="5048250"/>
            <a:ext cx="1371600" cy="1066800"/>
          </a:xfrm>
          <a:prstGeom prst="rect">
            <a:avLst/>
          </a:prstGeom>
          <a:noFill/>
          <a:ln w="9525">
            <a:noFill/>
            <a:miter lim="800000"/>
            <a:headEnd/>
            <a:tailEnd/>
          </a:ln>
        </p:spPr>
      </p:pic>
      <p:pic>
        <p:nvPicPr>
          <p:cNvPr id="13" name="Picture 26" descr="AM1KAMJCAYXYEXSCAI7O30ICAP1FM2UCAZNKBB3CA9BG5WXCAC8BHVICA2P6BQQCAO940VWCAXB8V5BCAAI2A4ZCAW09KX0CAPNODO4CA6OOKTMCAS1Y0E9CAX4I2LLCAX9JDSTCAJKLBOPCAAB0GBY"/>
          <p:cNvPicPr>
            <a:picLocks noChangeAspect="1" noChangeArrowheads="1"/>
          </p:cNvPicPr>
          <p:nvPr/>
        </p:nvPicPr>
        <p:blipFill>
          <a:blip r:embed="rId9"/>
          <a:srcRect/>
          <a:stretch>
            <a:fillRect/>
          </a:stretch>
        </p:blipFill>
        <p:spPr bwMode="auto">
          <a:xfrm>
            <a:off x="381000" y="5048250"/>
            <a:ext cx="1371600" cy="990600"/>
          </a:xfrm>
          <a:prstGeom prst="rect">
            <a:avLst/>
          </a:prstGeom>
          <a:noFill/>
          <a:ln w="9525">
            <a:noFill/>
            <a:miter lim="800000"/>
            <a:headEnd/>
            <a:tailEnd/>
          </a:ln>
        </p:spPr>
      </p:pic>
      <p:pic>
        <p:nvPicPr>
          <p:cNvPr id="14" name="Picture 27" descr="AQ7CECLCAUGNF9OCAC4F460CA35MSXFCAQYXOETCA1VAUF4CA4CPH3OCAE8QPBHCAQP4SSKCATPII3ICAT13HINCA4VJ693CAQKM8PFCA7V17MWCAJ0GB3JCATKA9QGCAWL3075CAVQ1WWHCAOVNJL2"/>
          <p:cNvPicPr>
            <a:picLocks noChangeAspect="1" noChangeArrowheads="1"/>
          </p:cNvPicPr>
          <p:nvPr/>
        </p:nvPicPr>
        <p:blipFill>
          <a:blip r:embed="rId10"/>
          <a:srcRect/>
          <a:stretch>
            <a:fillRect/>
          </a:stretch>
        </p:blipFill>
        <p:spPr bwMode="auto">
          <a:xfrm>
            <a:off x="3810000" y="3752850"/>
            <a:ext cx="1371600" cy="1143000"/>
          </a:xfrm>
          <a:prstGeom prst="rect">
            <a:avLst/>
          </a:prstGeom>
          <a:noFill/>
          <a:ln w="9525">
            <a:noFill/>
            <a:miter lim="800000"/>
            <a:headEnd/>
            <a:tailEnd/>
          </a:ln>
        </p:spPr>
      </p:pic>
      <p:pic>
        <p:nvPicPr>
          <p:cNvPr id="15" name="Picture 28" descr="AUYQYGPCATSXMQCCAV8ONBICAMB8BW5CA0KIOCLCATZM1M4CALDIU5ECA94EEVQCAFLYHO0CASGNJ6QCA3VPCJ6CA8ZETC7CA8CYP8HCAPSCBEQCAWER9YPCAYDY9TYCAOQH6RQCAIEIKLUCA8YDD2P"/>
          <p:cNvPicPr>
            <a:picLocks noChangeAspect="1" noChangeArrowheads="1"/>
          </p:cNvPicPr>
          <p:nvPr/>
        </p:nvPicPr>
        <p:blipFill>
          <a:blip r:embed="rId11"/>
          <a:srcRect/>
          <a:stretch>
            <a:fillRect/>
          </a:stretch>
        </p:blipFill>
        <p:spPr bwMode="auto">
          <a:xfrm>
            <a:off x="2057400" y="5048250"/>
            <a:ext cx="1371600" cy="990600"/>
          </a:xfrm>
          <a:prstGeom prst="rect">
            <a:avLst/>
          </a:prstGeom>
          <a:noFill/>
          <a:ln w="9525">
            <a:noFill/>
            <a:miter lim="800000"/>
            <a:headEnd/>
            <a:tailEnd/>
          </a:ln>
        </p:spPr>
      </p:pic>
      <p:pic>
        <p:nvPicPr>
          <p:cNvPr id="16" name="Picture 30" descr="images2"/>
          <p:cNvPicPr>
            <a:picLocks noChangeAspect="1" noChangeArrowheads="1"/>
          </p:cNvPicPr>
          <p:nvPr/>
        </p:nvPicPr>
        <p:blipFill>
          <a:blip r:embed="rId12"/>
          <a:srcRect/>
          <a:stretch>
            <a:fillRect/>
          </a:stretch>
        </p:blipFill>
        <p:spPr bwMode="auto">
          <a:xfrm>
            <a:off x="7391400" y="5048250"/>
            <a:ext cx="1371600" cy="1123950"/>
          </a:xfrm>
          <a:prstGeom prst="rect">
            <a:avLst/>
          </a:prstGeom>
          <a:noFill/>
          <a:ln w="9525">
            <a:noFill/>
            <a:miter lim="800000"/>
            <a:headEnd/>
            <a:tailEnd/>
          </a:ln>
        </p:spPr>
      </p:pic>
      <p:pic>
        <p:nvPicPr>
          <p:cNvPr id="17" name="Picture 31" descr="images3"/>
          <p:cNvPicPr>
            <a:picLocks noChangeAspect="1" noChangeArrowheads="1"/>
          </p:cNvPicPr>
          <p:nvPr/>
        </p:nvPicPr>
        <p:blipFill>
          <a:blip r:embed="rId13"/>
          <a:srcRect/>
          <a:stretch>
            <a:fillRect/>
          </a:stretch>
        </p:blipFill>
        <p:spPr bwMode="auto">
          <a:xfrm>
            <a:off x="5562600" y="3752850"/>
            <a:ext cx="1403350" cy="1219200"/>
          </a:xfrm>
          <a:prstGeom prst="rect">
            <a:avLst/>
          </a:prstGeom>
          <a:noFill/>
          <a:ln w="9525">
            <a:noFill/>
            <a:miter lim="800000"/>
            <a:headEnd/>
            <a:tailEnd/>
          </a:ln>
        </p:spPr>
      </p:pic>
      <p:pic>
        <p:nvPicPr>
          <p:cNvPr id="18" name="Picture 32" descr="images4"/>
          <p:cNvPicPr>
            <a:picLocks noChangeAspect="1" noChangeArrowheads="1"/>
          </p:cNvPicPr>
          <p:nvPr/>
        </p:nvPicPr>
        <p:blipFill>
          <a:blip r:embed="rId14"/>
          <a:srcRect/>
          <a:stretch>
            <a:fillRect/>
          </a:stretch>
        </p:blipFill>
        <p:spPr bwMode="auto">
          <a:xfrm>
            <a:off x="2057400" y="3752850"/>
            <a:ext cx="1371600" cy="1143000"/>
          </a:xfrm>
          <a:prstGeom prst="rect">
            <a:avLst/>
          </a:prstGeom>
          <a:noFill/>
          <a:ln w="9525">
            <a:noFill/>
            <a:miter lim="800000"/>
            <a:headEnd/>
            <a:tailEnd/>
          </a:ln>
        </p:spPr>
      </p:pic>
      <p:pic>
        <p:nvPicPr>
          <p:cNvPr id="19" name="Picture 33" descr="images5"/>
          <p:cNvPicPr>
            <a:picLocks noChangeAspect="1" noChangeArrowheads="1"/>
          </p:cNvPicPr>
          <p:nvPr/>
        </p:nvPicPr>
        <p:blipFill>
          <a:blip r:embed="rId15"/>
          <a:srcRect/>
          <a:stretch>
            <a:fillRect/>
          </a:stretch>
        </p:blipFill>
        <p:spPr bwMode="auto">
          <a:xfrm>
            <a:off x="3733800" y="2457450"/>
            <a:ext cx="1447800" cy="1219200"/>
          </a:xfrm>
          <a:prstGeom prst="rect">
            <a:avLst/>
          </a:prstGeom>
          <a:noFill/>
          <a:ln w="9525">
            <a:noFill/>
            <a:miter lim="800000"/>
            <a:headEnd/>
            <a:tailEnd/>
          </a:ln>
        </p:spPr>
      </p:pic>
      <p:pic>
        <p:nvPicPr>
          <p:cNvPr id="20" name="Picture 34" descr="images6"/>
          <p:cNvPicPr>
            <a:picLocks noChangeAspect="1" noChangeArrowheads="1"/>
          </p:cNvPicPr>
          <p:nvPr/>
        </p:nvPicPr>
        <p:blipFill>
          <a:blip r:embed="rId16"/>
          <a:srcRect/>
          <a:stretch>
            <a:fillRect/>
          </a:stretch>
        </p:blipFill>
        <p:spPr bwMode="auto">
          <a:xfrm>
            <a:off x="5562600" y="5048250"/>
            <a:ext cx="1447800" cy="1066800"/>
          </a:xfrm>
          <a:prstGeom prst="rect">
            <a:avLst/>
          </a:prstGeom>
          <a:noFill/>
          <a:ln w="9525">
            <a:noFill/>
            <a:miter lim="800000"/>
            <a:headEnd/>
            <a:tailEnd/>
          </a:ln>
        </p:spPr>
      </p:pic>
      <p:pic>
        <p:nvPicPr>
          <p:cNvPr id="21" name="Picture 35" descr="images7"/>
          <p:cNvPicPr>
            <a:picLocks noChangeAspect="1" noChangeArrowheads="1"/>
          </p:cNvPicPr>
          <p:nvPr/>
        </p:nvPicPr>
        <p:blipFill>
          <a:blip r:embed="rId17"/>
          <a:srcRect/>
          <a:stretch>
            <a:fillRect/>
          </a:stretch>
        </p:blipFill>
        <p:spPr bwMode="auto">
          <a:xfrm>
            <a:off x="7391400" y="3752850"/>
            <a:ext cx="13716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8"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28600" y="6280150"/>
            <a:ext cx="8305800" cy="554038"/>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sp>
        <p:nvSpPr>
          <p:cNvPr id="7" name="Rectangle 5"/>
          <p:cNvSpPr>
            <a:spLocks noChangeArrowheads="1"/>
          </p:cNvSpPr>
          <p:nvPr/>
        </p:nvSpPr>
        <p:spPr bwMode="auto">
          <a:xfrm>
            <a:off x="228600" y="152400"/>
            <a:ext cx="8610600" cy="1318181"/>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150000"/>
              </a:lnSpc>
              <a:defRPr/>
            </a:pPr>
            <a:r>
              <a:rPr lang="en-US" sz="2800" b="0" dirty="0">
                <a:solidFill>
                  <a:schemeClr val="tx1"/>
                </a:solidFill>
                <a:latin typeface="Calibri" pitchFamily="34" charset="0"/>
                <a:cs typeface="Calibri" pitchFamily="34" charset="0"/>
              </a:rPr>
              <a:t>However, the most important aspect of Halal certification services is the integrity  of its Halal supply chain*. </a:t>
            </a:r>
          </a:p>
        </p:txBody>
      </p:sp>
      <p:grpSp>
        <p:nvGrpSpPr>
          <p:cNvPr id="2" name="Group 1"/>
          <p:cNvGrpSpPr/>
          <p:nvPr/>
        </p:nvGrpSpPr>
        <p:grpSpPr>
          <a:xfrm>
            <a:off x="228600" y="1871625"/>
            <a:ext cx="8835592" cy="4224375"/>
            <a:chOff x="228600" y="1871625"/>
            <a:chExt cx="8835592" cy="4224375"/>
          </a:xfrm>
          <a:solidFill>
            <a:srgbClr val="92D050"/>
          </a:solidFill>
        </p:grpSpPr>
        <p:pic>
          <p:nvPicPr>
            <p:cNvPr id="7171" name="Picture 6"/>
            <p:cNvPicPr>
              <a:picLocks noChangeAspect="1" noChangeArrowheads="1"/>
            </p:cNvPicPr>
            <p:nvPr/>
          </p:nvPicPr>
          <p:blipFill>
            <a:blip r:embed="rId3" cstate="print">
              <a:extLst/>
            </a:blip>
            <a:srcRect/>
            <a:stretch>
              <a:fillRect/>
            </a:stretch>
          </p:blipFill>
          <p:spPr bwMode="auto">
            <a:xfrm>
              <a:off x="5638799" y="1985230"/>
              <a:ext cx="3425393" cy="4110770"/>
            </a:xfrm>
            <a:prstGeom prst="rect">
              <a:avLst/>
            </a:prstGeom>
            <a:grpFill/>
            <a:ln>
              <a:noFill/>
            </a:ln>
            <a:extLst/>
          </p:spPr>
        </p:pic>
        <p:sp>
          <p:nvSpPr>
            <p:cNvPr id="5" name="Rectangle 5"/>
            <p:cNvSpPr>
              <a:spLocks noChangeArrowheads="1"/>
            </p:cNvSpPr>
            <p:nvPr/>
          </p:nvSpPr>
          <p:spPr bwMode="auto">
            <a:xfrm>
              <a:off x="228600" y="1871625"/>
              <a:ext cx="5105400" cy="1964512"/>
            </a:xfrm>
            <a:prstGeom prst="rect">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150000"/>
                </a:lnSpc>
                <a:defRPr/>
              </a:pPr>
              <a:r>
                <a:rPr lang="tr-TR" sz="2800" b="0" dirty="0">
                  <a:solidFill>
                    <a:schemeClr val="bg1"/>
                  </a:solidFill>
                  <a:latin typeface="Calibri" pitchFamily="34" charset="0"/>
                  <a:cs typeface="Calibri" pitchFamily="34" charset="0"/>
                </a:rPr>
                <a:t>And ın most cases</a:t>
              </a:r>
              <a:r>
                <a:rPr lang="en-US" sz="2800" b="0" dirty="0">
                  <a:solidFill>
                    <a:schemeClr val="bg1"/>
                  </a:solidFill>
                  <a:latin typeface="Calibri" pitchFamily="34" charset="0"/>
                  <a:cs typeface="Calibri" pitchFamily="34" charset="0"/>
                </a:rPr>
                <a:t>, at present,</a:t>
              </a:r>
              <a:r>
                <a:rPr lang="tr-TR" sz="2800" b="0" dirty="0">
                  <a:solidFill>
                    <a:schemeClr val="bg1"/>
                  </a:solidFill>
                  <a:latin typeface="Calibri" pitchFamily="34" charset="0"/>
                  <a:cs typeface="Calibri" pitchFamily="34" charset="0"/>
                </a:rPr>
                <a:t> the </a:t>
              </a:r>
              <a:r>
                <a:rPr lang="tr-TR" sz="2800" u="sng" dirty="0">
                  <a:solidFill>
                    <a:schemeClr val="bg1"/>
                  </a:solidFill>
                  <a:latin typeface="Calibri" pitchFamily="34" charset="0"/>
                  <a:cs typeface="Calibri" pitchFamily="34" charset="0"/>
                </a:rPr>
                <a:t>Halal ıntegrıty</a:t>
              </a:r>
              <a:r>
                <a:rPr lang="tr-TR" sz="2800" b="0" dirty="0">
                  <a:solidFill>
                    <a:schemeClr val="bg1"/>
                  </a:solidFill>
                  <a:latin typeface="Calibri" pitchFamily="34" charset="0"/>
                  <a:cs typeface="Calibri" pitchFamily="34" charset="0"/>
                </a:rPr>
                <a:t> of these chaıns can not be guranteed.</a:t>
              </a:r>
              <a:endParaRPr lang="en-US" sz="2800" b="0" dirty="0">
                <a:solidFill>
                  <a:schemeClr val="bg1"/>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 y="-19032"/>
            <a:ext cx="8686800" cy="2909130"/>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200000"/>
              </a:lnSpc>
              <a:defRPr/>
            </a:pPr>
            <a:r>
              <a:rPr lang="en-US" sz="3200" b="0" dirty="0">
                <a:solidFill>
                  <a:schemeClr val="tx1"/>
                </a:solidFill>
                <a:latin typeface="Calibri" pitchFamily="34" charset="0"/>
                <a:cs typeface="Calibri" pitchFamily="34" charset="0"/>
              </a:rPr>
              <a:t>The information included in this presentation were obtained from the views of some international HCBs, and Halal institutes of Malaysia. </a:t>
            </a:r>
          </a:p>
        </p:txBody>
      </p:sp>
      <p:sp>
        <p:nvSpPr>
          <p:cNvPr id="3" name="Rectangle 5"/>
          <p:cNvSpPr>
            <a:spLocks noChangeArrowheads="1"/>
          </p:cNvSpPr>
          <p:nvPr/>
        </p:nvSpPr>
        <p:spPr bwMode="auto">
          <a:xfrm>
            <a:off x="228600" y="3091638"/>
            <a:ext cx="8686800" cy="2909130"/>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lnSpc>
                <a:spcPct val="200000"/>
              </a:lnSpc>
              <a:defRPr/>
            </a:pPr>
            <a:r>
              <a:rPr lang="en-US" sz="3200" b="0" dirty="0">
                <a:solidFill>
                  <a:schemeClr val="tx1"/>
                </a:solidFill>
                <a:latin typeface="Calibri" pitchFamily="34" charset="0"/>
                <a:cs typeface="Calibri" pitchFamily="34" charset="0"/>
              </a:rPr>
              <a:t>In addition, and being in Halal since 1980, I have added some of my personal notes on HCBs and Halal accreditation organizations.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2913</Words>
  <Application>Microsoft Office PowerPoint</Application>
  <PresentationFormat>On-screen Show (4:3)</PresentationFormat>
  <Paragraphs>230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 In The Name of Allah, The Most Beneficent, The Most Merciful"   Common Mistakes Practiced by Halal Certification Bodies How Important is Halal to You?  By: Dr. Hani M. Al-Mazeedi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Conclusions</vt:lpstr>
      <vt:lpstr>Recommendations</vt:lpstr>
      <vt:lpstr>The following information was gathered from:</vt:lpstr>
      <vt:lpstr>References</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2019-07-03T12:19:38Z</dcterms:modified>
</cp:coreProperties>
</file>